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303" r:id="rId16"/>
    <p:sldId id="306" r:id="rId17"/>
    <p:sldId id="307" r:id="rId18"/>
    <p:sldId id="308" r:id="rId19"/>
    <p:sldId id="258" r:id="rId20"/>
    <p:sldId id="260" r:id="rId21"/>
    <p:sldId id="290" r:id="rId22"/>
    <p:sldId id="293" r:id="rId23"/>
    <p:sldId id="291" r:id="rId24"/>
    <p:sldId id="292" r:id="rId25"/>
    <p:sldId id="294" r:id="rId26"/>
    <p:sldId id="295" r:id="rId27"/>
    <p:sldId id="296" r:id="rId28"/>
    <p:sldId id="298" r:id="rId29"/>
    <p:sldId id="299" r:id="rId30"/>
    <p:sldId id="300" r:id="rId31"/>
    <p:sldId id="301" r:id="rId32"/>
    <p:sldId id="297" r:id="rId33"/>
    <p:sldId id="309" r:id="rId34"/>
    <p:sldId id="310" r:id="rId35"/>
    <p:sldId id="312" r:id="rId36"/>
    <p:sldId id="261" r:id="rId37"/>
    <p:sldId id="262" r:id="rId38"/>
    <p:sldId id="263" r:id="rId39"/>
    <p:sldId id="264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36F84B-1BB8-F741-BE86-BDCCD2989EBB}" type="doc">
      <dgm:prSet loTypeId="urn:microsoft.com/office/officeart/2005/8/layout/hProcess11" loCatId="" qsTypeId="urn:microsoft.com/office/officeart/2005/8/quickstyle/simple1" qsCatId="simple" csTypeId="urn:microsoft.com/office/officeart/2005/8/colors/colorful4" csCatId="colorful" phldr="1"/>
      <dgm:spPr/>
    </dgm:pt>
    <dgm:pt modelId="{01A5D713-76C3-2749-B1C3-A30CEB6C467B}">
      <dgm:prSet phldrT="[Text]"/>
      <dgm:spPr/>
      <dgm:t>
        <a:bodyPr/>
        <a:lstStyle/>
        <a:p>
          <a:r>
            <a:rPr lang="en-US" dirty="0" smtClean="0"/>
            <a:t>Collect data</a:t>
          </a:r>
          <a:endParaRPr lang="en-US" dirty="0"/>
        </a:p>
      </dgm:t>
    </dgm:pt>
    <dgm:pt modelId="{83175689-3A4C-454A-B0C3-7827729BF5A1}" type="parTrans" cxnId="{036407ED-5635-7C4B-BC9F-28860A925ACD}">
      <dgm:prSet/>
      <dgm:spPr/>
      <dgm:t>
        <a:bodyPr/>
        <a:lstStyle/>
        <a:p>
          <a:endParaRPr lang="en-US"/>
        </a:p>
      </dgm:t>
    </dgm:pt>
    <dgm:pt modelId="{933AF48B-6DAE-DC4F-83A4-D44D0B175BEF}" type="sibTrans" cxnId="{036407ED-5635-7C4B-BC9F-28860A925ACD}">
      <dgm:prSet/>
      <dgm:spPr/>
      <dgm:t>
        <a:bodyPr/>
        <a:lstStyle/>
        <a:p>
          <a:endParaRPr lang="en-US"/>
        </a:p>
      </dgm:t>
    </dgm:pt>
    <dgm:pt modelId="{36D12B13-9C92-B64D-930E-D45EAB1A33A9}">
      <dgm:prSet phldrT="[Text]"/>
      <dgm:spPr/>
      <dgm:t>
        <a:bodyPr/>
        <a:lstStyle/>
        <a:p>
          <a:r>
            <a:rPr lang="en-US" dirty="0" smtClean="0"/>
            <a:t>Clean and organize data</a:t>
          </a:r>
          <a:endParaRPr lang="en-US" dirty="0"/>
        </a:p>
      </dgm:t>
    </dgm:pt>
    <dgm:pt modelId="{6CDFD7B0-38EA-9F4F-8FE9-59E29DEB1B78}" type="parTrans" cxnId="{72021988-6028-174F-8C74-7091C7BD5A3E}">
      <dgm:prSet/>
      <dgm:spPr/>
      <dgm:t>
        <a:bodyPr/>
        <a:lstStyle/>
        <a:p>
          <a:endParaRPr lang="en-US"/>
        </a:p>
      </dgm:t>
    </dgm:pt>
    <dgm:pt modelId="{27C97395-0C42-B04B-BB53-4F5A6C137D42}" type="sibTrans" cxnId="{72021988-6028-174F-8C74-7091C7BD5A3E}">
      <dgm:prSet/>
      <dgm:spPr/>
      <dgm:t>
        <a:bodyPr/>
        <a:lstStyle/>
        <a:p>
          <a:endParaRPr lang="en-US"/>
        </a:p>
      </dgm:t>
    </dgm:pt>
    <dgm:pt modelId="{28719C54-22C0-C943-87CA-C731E1E19997}">
      <dgm:prSet phldrT="[Text]"/>
      <dgm:spPr/>
      <dgm:t>
        <a:bodyPr/>
        <a:lstStyle/>
        <a:p>
          <a:r>
            <a:rPr lang="en-US" dirty="0" smtClean="0"/>
            <a:t>Create model</a:t>
          </a:r>
          <a:endParaRPr lang="en-US" dirty="0"/>
        </a:p>
      </dgm:t>
    </dgm:pt>
    <dgm:pt modelId="{91C6E306-D4C9-7B4C-84A7-817F5F468592}" type="parTrans" cxnId="{C0EDCE85-49D8-9240-BC7F-998C9322E049}">
      <dgm:prSet/>
      <dgm:spPr/>
      <dgm:t>
        <a:bodyPr/>
        <a:lstStyle/>
        <a:p>
          <a:endParaRPr lang="en-US"/>
        </a:p>
      </dgm:t>
    </dgm:pt>
    <dgm:pt modelId="{4C5F99F5-A3DA-7943-97A4-F1DAC9A7478E}" type="sibTrans" cxnId="{C0EDCE85-49D8-9240-BC7F-998C9322E049}">
      <dgm:prSet/>
      <dgm:spPr/>
      <dgm:t>
        <a:bodyPr/>
        <a:lstStyle/>
        <a:p>
          <a:endParaRPr lang="en-US"/>
        </a:p>
      </dgm:t>
    </dgm:pt>
    <dgm:pt modelId="{DC58ED5B-D6F7-1942-9A14-B4D6521CAE34}">
      <dgm:prSet phldrT="[Text]"/>
      <dgm:spPr/>
      <dgm:t>
        <a:bodyPr/>
        <a:lstStyle/>
        <a:p>
          <a:r>
            <a:rPr lang="en-US" dirty="0" smtClean="0"/>
            <a:t>Use machines to flesh out the model from data</a:t>
          </a:r>
          <a:endParaRPr lang="en-US" dirty="0"/>
        </a:p>
      </dgm:t>
    </dgm:pt>
    <dgm:pt modelId="{6C13AB73-F271-0845-B11D-6C15AC040ABF}" type="parTrans" cxnId="{9B21E0D7-D233-D04A-A5C2-0E34AC4771EB}">
      <dgm:prSet/>
      <dgm:spPr/>
      <dgm:t>
        <a:bodyPr/>
        <a:lstStyle/>
        <a:p>
          <a:endParaRPr lang="en-US"/>
        </a:p>
      </dgm:t>
    </dgm:pt>
    <dgm:pt modelId="{34777512-715E-2E40-A14D-7FE57791A6CE}" type="sibTrans" cxnId="{9B21E0D7-D233-D04A-A5C2-0E34AC4771EB}">
      <dgm:prSet/>
      <dgm:spPr/>
      <dgm:t>
        <a:bodyPr/>
        <a:lstStyle/>
        <a:p>
          <a:endParaRPr lang="en-US"/>
        </a:p>
      </dgm:t>
    </dgm:pt>
    <dgm:pt modelId="{5A026D77-3B5D-BF4F-B03C-0E5C486EA3AF}">
      <dgm:prSet phldrT="[Text]"/>
      <dgm:spPr/>
      <dgm:t>
        <a:bodyPr/>
        <a:lstStyle/>
        <a:p>
          <a:r>
            <a:rPr lang="en-US" dirty="0" smtClean="0"/>
            <a:t>Deploy fleshed out model</a:t>
          </a:r>
          <a:endParaRPr lang="en-US" dirty="0"/>
        </a:p>
      </dgm:t>
    </dgm:pt>
    <dgm:pt modelId="{F22FE3D9-7901-C248-9DAE-975360DA62EF}" type="parTrans" cxnId="{A5539BCA-B98A-3443-A72C-E2275E5E9CAD}">
      <dgm:prSet/>
      <dgm:spPr/>
      <dgm:t>
        <a:bodyPr/>
        <a:lstStyle/>
        <a:p>
          <a:endParaRPr lang="en-US"/>
        </a:p>
      </dgm:t>
    </dgm:pt>
    <dgm:pt modelId="{DA80050F-5872-854A-973D-CC952D954BBE}" type="sibTrans" cxnId="{A5539BCA-B98A-3443-A72C-E2275E5E9CAD}">
      <dgm:prSet/>
      <dgm:spPr/>
      <dgm:t>
        <a:bodyPr/>
        <a:lstStyle/>
        <a:p>
          <a:endParaRPr lang="en-US"/>
        </a:p>
      </dgm:t>
    </dgm:pt>
    <dgm:pt modelId="{843FED8E-AB13-FE46-A5A8-F3764AA34DA1}" type="pres">
      <dgm:prSet presAssocID="{4E36F84B-1BB8-F741-BE86-BDCCD2989EBB}" presName="Name0" presStyleCnt="0">
        <dgm:presLayoutVars>
          <dgm:dir/>
          <dgm:resizeHandles val="exact"/>
        </dgm:presLayoutVars>
      </dgm:prSet>
      <dgm:spPr/>
    </dgm:pt>
    <dgm:pt modelId="{9575E255-0D08-0C4B-BDCD-C403DAB3C7A7}" type="pres">
      <dgm:prSet presAssocID="{4E36F84B-1BB8-F741-BE86-BDCCD2989EBB}" presName="arrow" presStyleLbl="bgShp" presStyleIdx="0" presStyleCnt="1"/>
      <dgm:spPr/>
    </dgm:pt>
    <dgm:pt modelId="{B7625CA0-6405-4E44-818E-05A96E2B1FE2}" type="pres">
      <dgm:prSet presAssocID="{4E36F84B-1BB8-F741-BE86-BDCCD2989EBB}" presName="points" presStyleCnt="0"/>
      <dgm:spPr/>
    </dgm:pt>
    <dgm:pt modelId="{278455C8-0E8A-FA4F-B208-76248FD6B250}" type="pres">
      <dgm:prSet presAssocID="{01A5D713-76C3-2749-B1C3-A30CEB6C467B}" presName="compositeA" presStyleCnt="0"/>
      <dgm:spPr/>
    </dgm:pt>
    <dgm:pt modelId="{989174DB-6418-A344-AC31-D20300347DCC}" type="pres">
      <dgm:prSet presAssocID="{01A5D713-76C3-2749-B1C3-A30CEB6C467B}" presName="text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F36E67-35A6-F54E-8CB5-B3F68C5063A4}" type="pres">
      <dgm:prSet presAssocID="{01A5D713-76C3-2749-B1C3-A30CEB6C467B}" presName="circleA" presStyleLbl="node1" presStyleIdx="0" presStyleCnt="5"/>
      <dgm:spPr/>
    </dgm:pt>
    <dgm:pt modelId="{AC81B18A-58B6-1847-BF9A-CBCAA2A979E7}" type="pres">
      <dgm:prSet presAssocID="{01A5D713-76C3-2749-B1C3-A30CEB6C467B}" presName="spaceA" presStyleCnt="0"/>
      <dgm:spPr/>
    </dgm:pt>
    <dgm:pt modelId="{96793F4C-7C7A-EA4C-97D2-926EE358631F}" type="pres">
      <dgm:prSet presAssocID="{933AF48B-6DAE-DC4F-83A4-D44D0B175BEF}" presName="space" presStyleCnt="0"/>
      <dgm:spPr/>
    </dgm:pt>
    <dgm:pt modelId="{356C9FE1-957D-6E4C-B404-3F62B8D4FFC1}" type="pres">
      <dgm:prSet presAssocID="{36D12B13-9C92-B64D-930E-D45EAB1A33A9}" presName="compositeB" presStyleCnt="0"/>
      <dgm:spPr/>
    </dgm:pt>
    <dgm:pt modelId="{E7A356D4-17F6-5D40-9BA6-83EB0719A87B}" type="pres">
      <dgm:prSet presAssocID="{36D12B13-9C92-B64D-930E-D45EAB1A33A9}" presName="text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F589A-11B0-0741-ABC4-E2E61F0560F4}" type="pres">
      <dgm:prSet presAssocID="{36D12B13-9C92-B64D-930E-D45EAB1A33A9}" presName="circleB" presStyleLbl="node1" presStyleIdx="1" presStyleCnt="5"/>
      <dgm:spPr/>
    </dgm:pt>
    <dgm:pt modelId="{8CED0BB2-C95E-6B47-BFD9-45E2A0142E8C}" type="pres">
      <dgm:prSet presAssocID="{36D12B13-9C92-B64D-930E-D45EAB1A33A9}" presName="spaceB" presStyleCnt="0"/>
      <dgm:spPr/>
    </dgm:pt>
    <dgm:pt modelId="{F3D1843A-3938-084F-9CF9-088BC78B1885}" type="pres">
      <dgm:prSet presAssocID="{27C97395-0C42-B04B-BB53-4F5A6C137D42}" presName="space" presStyleCnt="0"/>
      <dgm:spPr/>
    </dgm:pt>
    <dgm:pt modelId="{2AEC8372-2AD7-F145-88BC-9DD8488BD2C8}" type="pres">
      <dgm:prSet presAssocID="{28719C54-22C0-C943-87CA-C731E1E19997}" presName="compositeA" presStyleCnt="0"/>
      <dgm:spPr/>
    </dgm:pt>
    <dgm:pt modelId="{BDF174D1-FA69-AC4B-A0A6-83D5615B353B}" type="pres">
      <dgm:prSet presAssocID="{28719C54-22C0-C943-87CA-C731E1E19997}" presName="textA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FFBFAE-A2C3-374D-9981-0BEEEB838D17}" type="pres">
      <dgm:prSet presAssocID="{28719C54-22C0-C943-87CA-C731E1E19997}" presName="circleA" presStyleLbl="node1" presStyleIdx="2" presStyleCnt="5"/>
      <dgm:spPr/>
    </dgm:pt>
    <dgm:pt modelId="{2692D19B-1737-3A47-9014-922006BD0736}" type="pres">
      <dgm:prSet presAssocID="{28719C54-22C0-C943-87CA-C731E1E19997}" presName="spaceA" presStyleCnt="0"/>
      <dgm:spPr/>
    </dgm:pt>
    <dgm:pt modelId="{6EB0E8E1-9FE1-4F42-A3D6-8BA04FCF3CC9}" type="pres">
      <dgm:prSet presAssocID="{4C5F99F5-A3DA-7943-97A4-F1DAC9A7478E}" presName="space" presStyleCnt="0"/>
      <dgm:spPr/>
    </dgm:pt>
    <dgm:pt modelId="{9954B638-1B5E-3941-9C47-FD512E51A7E1}" type="pres">
      <dgm:prSet presAssocID="{DC58ED5B-D6F7-1942-9A14-B4D6521CAE34}" presName="compositeB" presStyleCnt="0"/>
      <dgm:spPr/>
    </dgm:pt>
    <dgm:pt modelId="{4281C09D-DF42-AF47-BBAF-753C464FA570}" type="pres">
      <dgm:prSet presAssocID="{DC58ED5B-D6F7-1942-9A14-B4D6521CAE34}" presName="textB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A07C20-F1B8-AF43-A60B-B9A4E99E957E}" type="pres">
      <dgm:prSet presAssocID="{DC58ED5B-D6F7-1942-9A14-B4D6521CAE34}" presName="circleB" presStyleLbl="node1" presStyleIdx="3" presStyleCnt="5"/>
      <dgm:spPr/>
    </dgm:pt>
    <dgm:pt modelId="{6D4B0A30-20A0-2149-A790-73A6F96747EB}" type="pres">
      <dgm:prSet presAssocID="{DC58ED5B-D6F7-1942-9A14-B4D6521CAE34}" presName="spaceB" presStyleCnt="0"/>
      <dgm:spPr/>
    </dgm:pt>
    <dgm:pt modelId="{D1E6932B-4C4C-B34A-8CB4-F76F33EAFB66}" type="pres">
      <dgm:prSet presAssocID="{34777512-715E-2E40-A14D-7FE57791A6CE}" presName="space" presStyleCnt="0"/>
      <dgm:spPr/>
    </dgm:pt>
    <dgm:pt modelId="{90E6A03E-277D-8A40-A982-C9D64DDA9618}" type="pres">
      <dgm:prSet presAssocID="{5A026D77-3B5D-BF4F-B03C-0E5C486EA3AF}" presName="compositeA" presStyleCnt="0"/>
      <dgm:spPr/>
    </dgm:pt>
    <dgm:pt modelId="{0414AF48-1BDA-B740-95EC-317483545D22}" type="pres">
      <dgm:prSet presAssocID="{5A026D77-3B5D-BF4F-B03C-0E5C486EA3AF}" presName="textA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450DD6-6E93-A443-B97F-8B44DC277447}" type="pres">
      <dgm:prSet presAssocID="{5A026D77-3B5D-BF4F-B03C-0E5C486EA3AF}" presName="circleA" presStyleLbl="node1" presStyleIdx="4" presStyleCnt="5"/>
      <dgm:spPr/>
    </dgm:pt>
    <dgm:pt modelId="{37626FF7-482A-3649-B4BB-96524F5ECC80}" type="pres">
      <dgm:prSet presAssocID="{5A026D77-3B5D-BF4F-B03C-0E5C486EA3AF}" presName="spaceA" presStyleCnt="0"/>
      <dgm:spPr/>
    </dgm:pt>
  </dgm:ptLst>
  <dgm:cxnLst>
    <dgm:cxn modelId="{44F41061-AA6F-C641-A6BD-2B3EFE0EEAC2}" type="presOf" srcId="{5A026D77-3B5D-BF4F-B03C-0E5C486EA3AF}" destId="{0414AF48-1BDA-B740-95EC-317483545D22}" srcOrd="0" destOrd="0" presId="urn:microsoft.com/office/officeart/2005/8/layout/hProcess11"/>
    <dgm:cxn modelId="{4A730973-FE2F-724D-9D50-B50D49949C3F}" type="presOf" srcId="{4E36F84B-1BB8-F741-BE86-BDCCD2989EBB}" destId="{843FED8E-AB13-FE46-A5A8-F3764AA34DA1}" srcOrd="0" destOrd="0" presId="urn:microsoft.com/office/officeart/2005/8/layout/hProcess11"/>
    <dgm:cxn modelId="{036407ED-5635-7C4B-BC9F-28860A925ACD}" srcId="{4E36F84B-1BB8-F741-BE86-BDCCD2989EBB}" destId="{01A5D713-76C3-2749-B1C3-A30CEB6C467B}" srcOrd="0" destOrd="0" parTransId="{83175689-3A4C-454A-B0C3-7827729BF5A1}" sibTransId="{933AF48B-6DAE-DC4F-83A4-D44D0B175BEF}"/>
    <dgm:cxn modelId="{59DED15E-A0B5-F844-81F6-7016641CDE60}" type="presOf" srcId="{36D12B13-9C92-B64D-930E-D45EAB1A33A9}" destId="{E7A356D4-17F6-5D40-9BA6-83EB0719A87B}" srcOrd="0" destOrd="0" presId="urn:microsoft.com/office/officeart/2005/8/layout/hProcess11"/>
    <dgm:cxn modelId="{08B25DE0-4667-D243-9DC8-E02121CAC1EB}" type="presOf" srcId="{DC58ED5B-D6F7-1942-9A14-B4D6521CAE34}" destId="{4281C09D-DF42-AF47-BBAF-753C464FA570}" srcOrd="0" destOrd="0" presId="urn:microsoft.com/office/officeart/2005/8/layout/hProcess11"/>
    <dgm:cxn modelId="{C0EDCE85-49D8-9240-BC7F-998C9322E049}" srcId="{4E36F84B-1BB8-F741-BE86-BDCCD2989EBB}" destId="{28719C54-22C0-C943-87CA-C731E1E19997}" srcOrd="2" destOrd="0" parTransId="{91C6E306-D4C9-7B4C-84A7-817F5F468592}" sibTransId="{4C5F99F5-A3DA-7943-97A4-F1DAC9A7478E}"/>
    <dgm:cxn modelId="{0DFF188E-50C1-1849-B33D-9D00463B962F}" type="presOf" srcId="{01A5D713-76C3-2749-B1C3-A30CEB6C467B}" destId="{989174DB-6418-A344-AC31-D20300347DCC}" srcOrd="0" destOrd="0" presId="urn:microsoft.com/office/officeart/2005/8/layout/hProcess11"/>
    <dgm:cxn modelId="{72021988-6028-174F-8C74-7091C7BD5A3E}" srcId="{4E36F84B-1BB8-F741-BE86-BDCCD2989EBB}" destId="{36D12B13-9C92-B64D-930E-D45EAB1A33A9}" srcOrd="1" destOrd="0" parTransId="{6CDFD7B0-38EA-9F4F-8FE9-59E29DEB1B78}" sibTransId="{27C97395-0C42-B04B-BB53-4F5A6C137D42}"/>
    <dgm:cxn modelId="{A5539BCA-B98A-3443-A72C-E2275E5E9CAD}" srcId="{4E36F84B-1BB8-F741-BE86-BDCCD2989EBB}" destId="{5A026D77-3B5D-BF4F-B03C-0E5C486EA3AF}" srcOrd="4" destOrd="0" parTransId="{F22FE3D9-7901-C248-9DAE-975360DA62EF}" sibTransId="{DA80050F-5872-854A-973D-CC952D954BBE}"/>
    <dgm:cxn modelId="{9B21E0D7-D233-D04A-A5C2-0E34AC4771EB}" srcId="{4E36F84B-1BB8-F741-BE86-BDCCD2989EBB}" destId="{DC58ED5B-D6F7-1942-9A14-B4D6521CAE34}" srcOrd="3" destOrd="0" parTransId="{6C13AB73-F271-0845-B11D-6C15AC040ABF}" sibTransId="{34777512-715E-2E40-A14D-7FE57791A6CE}"/>
    <dgm:cxn modelId="{FF89365B-F5C7-0144-B1C6-0C488E580121}" type="presOf" srcId="{28719C54-22C0-C943-87CA-C731E1E19997}" destId="{BDF174D1-FA69-AC4B-A0A6-83D5615B353B}" srcOrd="0" destOrd="0" presId="urn:microsoft.com/office/officeart/2005/8/layout/hProcess11"/>
    <dgm:cxn modelId="{5B491086-685E-7448-8A23-95D65DF7E956}" type="presParOf" srcId="{843FED8E-AB13-FE46-A5A8-F3764AA34DA1}" destId="{9575E255-0D08-0C4B-BDCD-C403DAB3C7A7}" srcOrd="0" destOrd="0" presId="urn:microsoft.com/office/officeart/2005/8/layout/hProcess11"/>
    <dgm:cxn modelId="{C67B29B3-FC13-1B43-A28B-5754F90217D6}" type="presParOf" srcId="{843FED8E-AB13-FE46-A5A8-F3764AA34DA1}" destId="{B7625CA0-6405-4E44-818E-05A96E2B1FE2}" srcOrd="1" destOrd="0" presId="urn:microsoft.com/office/officeart/2005/8/layout/hProcess11"/>
    <dgm:cxn modelId="{C7A48A74-B476-5346-8B32-F7E9F0D8ADC3}" type="presParOf" srcId="{B7625CA0-6405-4E44-818E-05A96E2B1FE2}" destId="{278455C8-0E8A-FA4F-B208-76248FD6B250}" srcOrd="0" destOrd="0" presId="urn:microsoft.com/office/officeart/2005/8/layout/hProcess11"/>
    <dgm:cxn modelId="{11E2CEA6-88C5-254E-8FED-CF77DDB279ED}" type="presParOf" srcId="{278455C8-0E8A-FA4F-B208-76248FD6B250}" destId="{989174DB-6418-A344-AC31-D20300347DCC}" srcOrd="0" destOrd="0" presId="urn:microsoft.com/office/officeart/2005/8/layout/hProcess11"/>
    <dgm:cxn modelId="{6FA8A602-2C64-1444-AC89-6F6C520BE277}" type="presParOf" srcId="{278455C8-0E8A-FA4F-B208-76248FD6B250}" destId="{9CF36E67-35A6-F54E-8CB5-B3F68C5063A4}" srcOrd="1" destOrd="0" presId="urn:microsoft.com/office/officeart/2005/8/layout/hProcess11"/>
    <dgm:cxn modelId="{2A37061D-FB72-774A-935C-1609A4F2159B}" type="presParOf" srcId="{278455C8-0E8A-FA4F-B208-76248FD6B250}" destId="{AC81B18A-58B6-1847-BF9A-CBCAA2A979E7}" srcOrd="2" destOrd="0" presId="urn:microsoft.com/office/officeart/2005/8/layout/hProcess11"/>
    <dgm:cxn modelId="{9CCCE8A4-DB89-6A4B-95B9-BDEEFE11ECB3}" type="presParOf" srcId="{B7625CA0-6405-4E44-818E-05A96E2B1FE2}" destId="{96793F4C-7C7A-EA4C-97D2-926EE358631F}" srcOrd="1" destOrd="0" presId="urn:microsoft.com/office/officeart/2005/8/layout/hProcess11"/>
    <dgm:cxn modelId="{AA24B08E-961F-7340-A065-EAF00CA6CEFD}" type="presParOf" srcId="{B7625CA0-6405-4E44-818E-05A96E2B1FE2}" destId="{356C9FE1-957D-6E4C-B404-3F62B8D4FFC1}" srcOrd="2" destOrd="0" presId="urn:microsoft.com/office/officeart/2005/8/layout/hProcess11"/>
    <dgm:cxn modelId="{07A8D117-6A43-F544-8333-0009FDAC3EB7}" type="presParOf" srcId="{356C9FE1-957D-6E4C-B404-3F62B8D4FFC1}" destId="{E7A356D4-17F6-5D40-9BA6-83EB0719A87B}" srcOrd="0" destOrd="0" presId="urn:microsoft.com/office/officeart/2005/8/layout/hProcess11"/>
    <dgm:cxn modelId="{77522816-AA08-7A4F-9767-7FF141357D0A}" type="presParOf" srcId="{356C9FE1-957D-6E4C-B404-3F62B8D4FFC1}" destId="{6F5F589A-11B0-0741-ABC4-E2E61F0560F4}" srcOrd="1" destOrd="0" presId="urn:microsoft.com/office/officeart/2005/8/layout/hProcess11"/>
    <dgm:cxn modelId="{6D5707B9-825C-3749-B9DB-9B2FC7630334}" type="presParOf" srcId="{356C9FE1-957D-6E4C-B404-3F62B8D4FFC1}" destId="{8CED0BB2-C95E-6B47-BFD9-45E2A0142E8C}" srcOrd="2" destOrd="0" presId="urn:microsoft.com/office/officeart/2005/8/layout/hProcess11"/>
    <dgm:cxn modelId="{28F25DA5-5C40-BC4C-B7E7-F378660B52DF}" type="presParOf" srcId="{B7625CA0-6405-4E44-818E-05A96E2B1FE2}" destId="{F3D1843A-3938-084F-9CF9-088BC78B1885}" srcOrd="3" destOrd="0" presId="urn:microsoft.com/office/officeart/2005/8/layout/hProcess11"/>
    <dgm:cxn modelId="{8DCB08A1-18BA-8440-A783-D84F62F2A2B6}" type="presParOf" srcId="{B7625CA0-6405-4E44-818E-05A96E2B1FE2}" destId="{2AEC8372-2AD7-F145-88BC-9DD8488BD2C8}" srcOrd="4" destOrd="0" presId="urn:microsoft.com/office/officeart/2005/8/layout/hProcess11"/>
    <dgm:cxn modelId="{7A255058-22DF-A846-835A-C7BDA5182205}" type="presParOf" srcId="{2AEC8372-2AD7-F145-88BC-9DD8488BD2C8}" destId="{BDF174D1-FA69-AC4B-A0A6-83D5615B353B}" srcOrd="0" destOrd="0" presId="urn:microsoft.com/office/officeart/2005/8/layout/hProcess11"/>
    <dgm:cxn modelId="{1218D11A-276A-564C-AB46-B0981ACAFE78}" type="presParOf" srcId="{2AEC8372-2AD7-F145-88BC-9DD8488BD2C8}" destId="{B9FFBFAE-A2C3-374D-9981-0BEEEB838D17}" srcOrd="1" destOrd="0" presId="urn:microsoft.com/office/officeart/2005/8/layout/hProcess11"/>
    <dgm:cxn modelId="{8C04A29A-069E-6C4B-892A-48BC48EF0FC1}" type="presParOf" srcId="{2AEC8372-2AD7-F145-88BC-9DD8488BD2C8}" destId="{2692D19B-1737-3A47-9014-922006BD0736}" srcOrd="2" destOrd="0" presId="urn:microsoft.com/office/officeart/2005/8/layout/hProcess11"/>
    <dgm:cxn modelId="{68F507B3-6469-5445-B1C4-97E68D5E876F}" type="presParOf" srcId="{B7625CA0-6405-4E44-818E-05A96E2B1FE2}" destId="{6EB0E8E1-9FE1-4F42-A3D6-8BA04FCF3CC9}" srcOrd="5" destOrd="0" presId="urn:microsoft.com/office/officeart/2005/8/layout/hProcess11"/>
    <dgm:cxn modelId="{13394A45-9074-DE4B-9C82-D064348B9F33}" type="presParOf" srcId="{B7625CA0-6405-4E44-818E-05A96E2B1FE2}" destId="{9954B638-1B5E-3941-9C47-FD512E51A7E1}" srcOrd="6" destOrd="0" presId="urn:microsoft.com/office/officeart/2005/8/layout/hProcess11"/>
    <dgm:cxn modelId="{CBC1618A-5455-8949-8D2F-037F278234C0}" type="presParOf" srcId="{9954B638-1B5E-3941-9C47-FD512E51A7E1}" destId="{4281C09D-DF42-AF47-BBAF-753C464FA570}" srcOrd="0" destOrd="0" presId="urn:microsoft.com/office/officeart/2005/8/layout/hProcess11"/>
    <dgm:cxn modelId="{2BBC4A2E-C7D9-B641-91F5-702EA2B9944B}" type="presParOf" srcId="{9954B638-1B5E-3941-9C47-FD512E51A7E1}" destId="{E5A07C20-F1B8-AF43-A60B-B9A4E99E957E}" srcOrd="1" destOrd="0" presId="urn:microsoft.com/office/officeart/2005/8/layout/hProcess11"/>
    <dgm:cxn modelId="{BD336A54-634A-C24C-979D-7CB0C322949B}" type="presParOf" srcId="{9954B638-1B5E-3941-9C47-FD512E51A7E1}" destId="{6D4B0A30-20A0-2149-A790-73A6F96747EB}" srcOrd="2" destOrd="0" presId="urn:microsoft.com/office/officeart/2005/8/layout/hProcess11"/>
    <dgm:cxn modelId="{95E233BE-464F-4749-96EE-1CF4A49C1357}" type="presParOf" srcId="{B7625CA0-6405-4E44-818E-05A96E2B1FE2}" destId="{D1E6932B-4C4C-B34A-8CB4-F76F33EAFB66}" srcOrd="7" destOrd="0" presId="urn:microsoft.com/office/officeart/2005/8/layout/hProcess11"/>
    <dgm:cxn modelId="{25A20298-D9A5-3E47-834B-AF2E9C7C49A6}" type="presParOf" srcId="{B7625CA0-6405-4E44-818E-05A96E2B1FE2}" destId="{90E6A03E-277D-8A40-A982-C9D64DDA9618}" srcOrd="8" destOrd="0" presId="urn:microsoft.com/office/officeart/2005/8/layout/hProcess11"/>
    <dgm:cxn modelId="{D6F9E4A3-1F72-5E46-8ED1-E2ACBC9794AB}" type="presParOf" srcId="{90E6A03E-277D-8A40-A982-C9D64DDA9618}" destId="{0414AF48-1BDA-B740-95EC-317483545D22}" srcOrd="0" destOrd="0" presId="urn:microsoft.com/office/officeart/2005/8/layout/hProcess11"/>
    <dgm:cxn modelId="{08187E4B-B4CC-9A4A-A32B-0CA1798B1661}" type="presParOf" srcId="{90E6A03E-277D-8A40-A982-C9D64DDA9618}" destId="{B3450DD6-6E93-A443-B97F-8B44DC277447}" srcOrd="1" destOrd="0" presId="urn:microsoft.com/office/officeart/2005/8/layout/hProcess11"/>
    <dgm:cxn modelId="{5723765B-7117-3245-9022-8195DB9043CC}" type="presParOf" srcId="{90E6A03E-277D-8A40-A982-C9D64DDA9618}" destId="{37626FF7-482A-3649-B4BB-96524F5ECC8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5CFFDF-5B4D-4F99-85BB-F9C693485010}" type="doc">
      <dgm:prSet loTypeId="urn:microsoft.com/office/officeart/2011/layout/Circle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FD1D089-1049-46D3-8C74-1E1D29E58D72}">
      <dgm:prSet phldrT="[Text]"/>
      <dgm:spPr/>
      <dgm:t>
        <a:bodyPr/>
        <a:lstStyle/>
        <a:p>
          <a:r>
            <a:rPr lang="en-US" b="1" dirty="0"/>
            <a:t>Understanding the business problem</a:t>
          </a:r>
        </a:p>
      </dgm:t>
    </dgm:pt>
    <dgm:pt modelId="{3E17A546-D5F2-4A1A-9338-B9A1AA00D2B4}" type="parTrans" cxnId="{9B96BA33-721F-486C-9B55-53627D0ECCB3}">
      <dgm:prSet/>
      <dgm:spPr/>
      <dgm:t>
        <a:bodyPr/>
        <a:lstStyle/>
        <a:p>
          <a:endParaRPr lang="en-US"/>
        </a:p>
      </dgm:t>
    </dgm:pt>
    <dgm:pt modelId="{EA1C4204-5CF0-4758-9C58-1A6646035255}" type="sibTrans" cxnId="{9B96BA33-721F-486C-9B55-53627D0ECCB3}">
      <dgm:prSet/>
      <dgm:spPr/>
      <dgm:t>
        <a:bodyPr/>
        <a:lstStyle/>
        <a:p>
          <a:endParaRPr lang="en-US"/>
        </a:p>
      </dgm:t>
    </dgm:pt>
    <dgm:pt modelId="{4762646F-16AC-4B92-95BB-01B02CF3FFC3}">
      <dgm:prSet phldrT="[Text]"/>
      <dgm:spPr/>
      <dgm:t>
        <a:bodyPr/>
        <a:lstStyle/>
        <a:p>
          <a:r>
            <a:rPr lang="en-US" b="1" dirty="0"/>
            <a:t>Data Mining and Analysis Design</a:t>
          </a:r>
        </a:p>
      </dgm:t>
    </dgm:pt>
    <dgm:pt modelId="{63C25126-5C26-41E7-A107-5D07C0FCB124}" type="parTrans" cxnId="{1529057C-0DC8-4E26-8721-8CA983030583}">
      <dgm:prSet/>
      <dgm:spPr/>
      <dgm:t>
        <a:bodyPr/>
        <a:lstStyle/>
        <a:p>
          <a:endParaRPr lang="en-US"/>
        </a:p>
      </dgm:t>
    </dgm:pt>
    <dgm:pt modelId="{A4395CD4-0802-41D8-9283-CA11664BDB4B}" type="sibTrans" cxnId="{1529057C-0DC8-4E26-8721-8CA983030583}">
      <dgm:prSet/>
      <dgm:spPr/>
      <dgm:t>
        <a:bodyPr/>
        <a:lstStyle/>
        <a:p>
          <a:endParaRPr lang="en-US"/>
        </a:p>
      </dgm:t>
    </dgm:pt>
    <dgm:pt modelId="{AB1594F6-3274-40A3-A167-B7279C9F26A5}">
      <dgm:prSet phldrT="[Text]"/>
      <dgm:spPr/>
      <dgm:t>
        <a:bodyPr/>
        <a:lstStyle/>
        <a:p>
          <a:r>
            <a:rPr lang="en-US" b="1" dirty="0"/>
            <a:t>Descriptive and Predictive Analytics</a:t>
          </a:r>
        </a:p>
      </dgm:t>
    </dgm:pt>
    <dgm:pt modelId="{78051C0A-9564-45D0-A3A8-5317C8E09278}" type="parTrans" cxnId="{FB6E2324-6315-4B4E-962D-2B2673041D6C}">
      <dgm:prSet/>
      <dgm:spPr/>
      <dgm:t>
        <a:bodyPr/>
        <a:lstStyle/>
        <a:p>
          <a:endParaRPr lang="en-US"/>
        </a:p>
      </dgm:t>
    </dgm:pt>
    <dgm:pt modelId="{71B4E189-D2AF-4819-84EA-AE4754DE5799}" type="sibTrans" cxnId="{FB6E2324-6315-4B4E-962D-2B2673041D6C}">
      <dgm:prSet/>
      <dgm:spPr/>
      <dgm:t>
        <a:bodyPr/>
        <a:lstStyle/>
        <a:p>
          <a:endParaRPr lang="en-US"/>
        </a:p>
      </dgm:t>
    </dgm:pt>
    <dgm:pt modelId="{DD0FF7EA-C3CC-41C2-9C0E-30694EA31997}">
      <dgm:prSet phldrT="[Text]"/>
      <dgm:spPr/>
      <dgm:t>
        <a:bodyPr/>
        <a:lstStyle/>
        <a:p>
          <a:r>
            <a:rPr lang="en-US" b="1" dirty="0"/>
            <a:t>Devising Business Strategies from the insights</a:t>
          </a:r>
        </a:p>
      </dgm:t>
    </dgm:pt>
    <dgm:pt modelId="{8EAD8938-198B-4358-A224-EBA9B90F4659}" type="parTrans" cxnId="{89A0F9FE-595F-4F71-9A7F-6B600F357E28}">
      <dgm:prSet/>
      <dgm:spPr/>
      <dgm:t>
        <a:bodyPr/>
        <a:lstStyle/>
        <a:p>
          <a:endParaRPr lang="en-US"/>
        </a:p>
      </dgm:t>
    </dgm:pt>
    <dgm:pt modelId="{78A364D2-4557-4858-8A26-61AE15F58C13}" type="sibTrans" cxnId="{89A0F9FE-595F-4F71-9A7F-6B600F357E28}">
      <dgm:prSet/>
      <dgm:spPr/>
      <dgm:t>
        <a:bodyPr/>
        <a:lstStyle/>
        <a:p>
          <a:endParaRPr lang="en-US"/>
        </a:p>
      </dgm:t>
    </dgm:pt>
    <dgm:pt modelId="{C5F9480D-D8B7-4D9F-8F49-CA72502304D7}" type="pres">
      <dgm:prSet presAssocID="{C85CFFDF-5B4D-4F99-85BB-F9C693485010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6695C2DE-B896-45B3-B187-287B659FB918}" type="pres">
      <dgm:prSet presAssocID="{DD0FF7EA-C3CC-41C2-9C0E-30694EA31997}" presName="Accent4" presStyleCnt="0"/>
      <dgm:spPr/>
    </dgm:pt>
    <dgm:pt modelId="{82C5CDAB-C083-4D06-9540-F9B9C37279BA}" type="pres">
      <dgm:prSet presAssocID="{DD0FF7EA-C3CC-41C2-9C0E-30694EA31997}" presName="Accent" presStyleLbl="node1" presStyleIdx="0" presStyleCnt="4"/>
      <dgm:spPr/>
    </dgm:pt>
    <dgm:pt modelId="{8D47B890-12A1-4D85-BADD-BD762CA00E8B}" type="pres">
      <dgm:prSet presAssocID="{DD0FF7EA-C3CC-41C2-9C0E-30694EA31997}" presName="ParentBackground4" presStyleCnt="0"/>
      <dgm:spPr/>
    </dgm:pt>
    <dgm:pt modelId="{C0D6BEFF-3FAC-41E5-B16E-BAFFB6F03E1D}" type="pres">
      <dgm:prSet presAssocID="{DD0FF7EA-C3CC-41C2-9C0E-30694EA31997}" presName="ParentBackground" presStyleLbl="fgAcc1" presStyleIdx="0" presStyleCnt="4"/>
      <dgm:spPr/>
      <dgm:t>
        <a:bodyPr/>
        <a:lstStyle/>
        <a:p>
          <a:endParaRPr lang="en-US"/>
        </a:p>
      </dgm:t>
    </dgm:pt>
    <dgm:pt modelId="{958F0E7C-9BF7-4009-918B-200D2A11FADF}" type="pres">
      <dgm:prSet presAssocID="{DD0FF7EA-C3CC-41C2-9C0E-30694EA31997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225AF2-2A3F-4D8D-84B7-FD5539537EF1}" type="pres">
      <dgm:prSet presAssocID="{AB1594F6-3274-40A3-A167-B7279C9F26A5}" presName="Accent3" presStyleCnt="0"/>
      <dgm:spPr/>
    </dgm:pt>
    <dgm:pt modelId="{8327BBA6-5061-4E33-AA30-066D26E495DE}" type="pres">
      <dgm:prSet presAssocID="{AB1594F6-3274-40A3-A167-B7279C9F26A5}" presName="Accent" presStyleLbl="node1" presStyleIdx="1" presStyleCnt="4"/>
      <dgm:spPr/>
    </dgm:pt>
    <dgm:pt modelId="{0B6C62EA-7DC9-4410-8EDF-2DC64DEF6CCB}" type="pres">
      <dgm:prSet presAssocID="{AB1594F6-3274-40A3-A167-B7279C9F26A5}" presName="ParentBackground3" presStyleCnt="0"/>
      <dgm:spPr/>
    </dgm:pt>
    <dgm:pt modelId="{EBD488F1-5509-43A6-A243-A1B10B781A03}" type="pres">
      <dgm:prSet presAssocID="{AB1594F6-3274-40A3-A167-B7279C9F26A5}" presName="ParentBackground" presStyleLbl="fgAcc1" presStyleIdx="1" presStyleCnt="4"/>
      <dgm:spPr/>
      <dgm:t>
        <a:bodyPr/>
        <a:lstStyle/>
        <a:p>
          <a:endParaRPr lang="en-US"/>
        </a:p>
      </dgm:t>
    </dgm:pt>
    <dgm:pt modelId="{6C828FB3-BA11-456F-A73E-531837D0E456}" type="pres">
      <dgm:prSet presAssocID="{AB1594F6-3274-40A3-A167-B7279C9F26A5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E3D8E6-B7C5-457D-B8D4-58BB40B712FD}" type="pres">
      <dgm:prSet presAssocID="{4762646F-16AC-4B92-95BB-01B02CF3FFC3}" presName="Accent2" presStyleCnt="0"/>
      <dgm:spPr/>
    </dgm:pt>
    <dgm:pt modelId="{B28740F4-8956-42F2-AA86-F6069A0F0B94}" type="pres">
      <dgm:prSet presAssocID="{4762646F-16AC-4B92-95BB-01B02CF3FFC3}" presName="Accent" presStyleLbl="node1" presStyleIdx="2" presStyleCnt="4"/>
      <dgm:spPr/>
    </dgm:pt>
    <dgm:pt modelId="{961A87C0-E24D-43AC-B158-EBCD5289FEDE}" type="pres">
      <dgm:prSet presAssocID="{4762646F-16AC-4B92-95BB-01B02CF3FFC3}" presName="ParentBackground2" presStyleCnt="0"/>
      <dgm:spPr/>
    </dgm:pt>
    <dgm:pt modelId="{EF008836-AD8B-4A03-AD73-36343811521E}" type="pres">
      <dgm:prSet presAssocID="{4762646F-16AC-4B92-95BB-01B02CF3FFC3}" presName="ParentBackground" presStyleLbl="fgAcc1" presStyleIdx="2" presStyleCnt="4"/>
      <dgm:spPr/>
      <dgm:t>
        <a:bodyPr/>
        <a:lstStyle/>
        <a:p>
          <a:endParaRPr lang="en-US"/>
        </a:p>
      </dgm:t>
    </dgm:pt>
    <dgm:pt modelId="{EFD51B5B-523A-4138-AAB8-9D38091A9B5C}" type="pres">
      <dgm:prSet presAssocID="{4762646F-16AC-4B92-95BB-01B02CF3FFC3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F5FD2B-1004-4878-A266-474B773CAF70}" type="pres">
      <dgm:prSet presAssocID="{0FD1D089-1049-46D3-8C74-1E1D29E58D72}" presName="Accent1" presStyleCnt="0"/>
      <dgm:spPr/>
    </dgm:pt>
    <dgm:pt modelId="{42370DB1-F1E2-4E81-859D-C1399DDC8386}" type="pres">
      <dgm:prSet presAssocID="{0FD1D089-1049-46D3-8C74-1E1D29E58D72}" presName="Accent" presStyleLbl="node1" presStyleIdx="3" presStyleCnt="4"/>
      <dgm:spPr/>
    </dgm:pt>
    <dgm:pt modelId="{37AA968A-1A5D-4BDE-817C-667FCB44CD54}" type="pres">
      <dgm:prSet presAssocID="{0FD1D089-1049-46D3-8C74-1E1D29E58D72}" presName="ParentBackground1" presStyleCnt="0"/>
      <dgm:spPr/>
    </dgm:pt>
    <dgm:pt modelId="{69428738-3335-48E7-94DD-CD76ED10D9F0}" type="pres">
      <dgm:prSet presAssocID="{0FD1D089-1049-46D3-8C74-1E1D29E58D72}" presName="ParentBackground" presStyleLbl="fgAcc1" presStyleIdx="3" presStyleCnt="4"/>
      <dgm:spPr/>
      <dgm:t>
        <a:bodyPr/>
        <a:lstStyle/>
        <a:p>
          <a:endParaRPr lang="en-US"/>
        </a:p>
      </dgm:t>
    </dgm:pt>
    <dgm:pt modelId="{1E14D860-82C6-4911-8958-CFB11F15C662}" type="pres">
      <dgm:prSet presAssocID="{0FD1D089-1049-46D3-8C74-1E1D29E58D7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6F824D-1C90-A349-AD25-5A92E92C9043}" type="presOf" srcId="{DD0FF7EA-C3CC-41C2-9C0E-30694EA31997}" destId="{C0D6BEFF-3FAC-41E5-B16E-BAFFB6F03E1D}" srcOrd="0" destOrd="0" presId="urn:microsoft.com/office/officeart/2011/layout/CircleProcess"/>
    <dgm:cxn modelId="{D8192687-F510-A34F-804F-4C3776C8C764}" type="presOf" srcId="{C85CFFDF-5B4D-4F99-85BB-F9C693485010}" destId="{C5F9480D-D8B7-4D9F-8F49-CA72502304D7}" srcOrd="0" destOrd="0" presId="urn:microsoft.com/office/officeart/2011/layout/CircleProcess"/>
    <dgm:cxn modelId="{1529057C-0DC8-4E26-8721-8CA983030583}" srcId="{C85CFFDF-5B4D-4F99-85BB-F9C693485010}" destId="{4762646F-16AC-4B92-95BB-01B02CF3FFC3}" srcOrd="1" destOrd="0" parTransId="{63C25126-5C26-41E7-A107-5D07C0FCB124}" sibTransId="{A4395CD4-0802-41D8-9283-CA11664BDB4B}"/>
    <dgm:cxn modelId="{FB6E2324-6315-4B4E-962D-2B2673041D6C}" srcId="{C85CFFDF-5B4D-4F99-85BB-F9C693485010}" destId="{AB1594F6-3274-40A3-A167-B7279C9F26A5}" srcOrd="2" destOrd="0" parTransId="{78051C0A-9564-45D0-A3A8-5317C8E09278}" sibTransId="{71B4E189-D2AF-4819-84EA-AE4754DE5799}"/>
    <dgm:cxn modelId="{989EB8D1-6699-A348-96C9-BC85260F1B2A}" type="presOf" srcId="{DD0FF7EA-C3CC-41C2-9C0E-30694EA31997}" destId="{958F0E7C-9BF7-4009-918B-200D2A11FADF}" srcOrd="1" destOrd="0" presId="urn:microsoft.com/office/officeart/2011/layout/CircleProcess"/>
    <dgm:cxn modelId="{6BCBF697-CFFA-7D40-9344-C11D36453261}" type="presOf" srcId="{4762646F-16AC-4B92-95BB-01B02CF3FFC3}" destId="{EFD51B5B-523A-4138-AAB8-9D38091A9B5C}" srcOrd="1" destOrd="0" presId="urn:microsoft.com/office/officeart/2011/layout/CircleProcess"/>
    <dgm:cxn modelId="{6BE34D85-01DF-9F4A-87A1-3C74B495C280}" type="presOf" srcId="{4762646F-16AC-4B92-95BB-01B02CF3FFC3}" destId="{EF008836-AD8B-4A03-AD73-36343811521E}" srcOrd="0" destOrd="0" presId="urn:microsoft.com/office/officeart/2011/layout/CircleProcess"/>
    <dgm:cxn modelId="{89A0F9FE-595F-4F71-9A7F-6B600F357E28}" srcId="{C85CFFDF-5B4D-4F99-85BB-F9C693485010}" destId="{DD0FF7EA-C3CC-41C2-9C0E-30694EA31997}" srcOrd="3" destOrd="0" parTransId="{8EAD8938-198B-4358-A224-EBA9B90F4659}" sibTransId="{78A364D2-4557-4858-8A26-61AE15F58C13}"/>
    <dgm:cxn modelId="{9B96BA33-721F-486C-9B55-53627D0ECCB3}" srcId="{C85CFFDF-5B4D-4F99-85BB-F9C693485010}" destId="{0FD1D089-1049-46D3-8C74-1E1D29E58D72}" srcOrd="0" destOrd="0" parTransId="{3E17A546-D5F2-4A1A-9338-B9A1AA00D2B4}" sibTransId="{EA1C4204-5CF0-4758-9C58-1A6646035255}"/>
    <dgm:cxn modelId="{FC214935-B8E9-BD4C-AE97-EBAC0565BB73}" type="presOf" srcId="{0FD1D089-1049-46D3-8C74-1E1D29E58D72}" destId="{69428738-3335-48E7-94DD-CD76ED10D9F0}" srcOrd="0" destOrd="0" presId="urn:microsoft.com/office/officeart/2011/layout/CircleProcess"/>
    <dgm:cxn modelId="{49BF9F72-6BA3-6D48-B344-4006DC5934D5}" type="presOf" srcId="{0FD1D089-1049-46D3-8C74-1E1D29E58D72}" destId="{1E14D860-82C6-4911-8958-CFB11F15C662}" srcOrd="1" destOrd="0" presId="urn:microsoft.com/office/officeart/2011/layout/CircleProcess"/>
    <dgm:cxn modelId="{0DBE06B6-BDD2-A640-9542-6465CD840900}" type="presOf" srcId="{AB1594F6-3274-40A3-A167-B7279C9F26A5}" destId="{EBD488F1-5509-43A6-A243-A1B10B781A03}" srcOrd="0" destOrd="0" presId="urn:microsoft.com/office/officeart/2011/layout/CircleProcess"/>
    <dgm:cxn modelId="{F3EC3EAB-E0C9-5A47-9BC8-6EAA39A651C3}" type="presOf" srcId="{AB1594F6-3274-40A3-A167-B7279C9F26A5}" destId="{6C828FB3-BA11-456F-A73E-531837D0E456}" srcOrd="1" destOrd="0" presId="urn:microsoft.com/office/officeart/2011/layout/CircleProcess"/>
    <dgm:cxn modelId="{86236291-5635-9E46-B8EE-42A8B9486367}" type="presParOf" srcId="{C5F9480D-D8B7-4D9F-8F49-CA72502304D7}" destId="{6695C2DE-B896-45B3-B187-287B659FB918}" srcOrd="0" destOrd="0" presId="urn:microsoft.com/office/officeart/2011/layout/CircleProcess"/>
    <dgm:cxn modelId="{CCE39F27-C309-F743-854F-F3F63E530529}" type="presParOf" srcId="{6695C2DE-B896-45B3-B187-287B659FB918}" destId="{82C5CDAB-C083-4D06-9540-F9B9C37279BA}" srcOrd="0" destOrd="0" presId="urn:microsoft.com/office/officeart/2011/layout/CircleProcess"/>
    <dgm:cxn modelId="{1884304A-AA99-F841-A662-F4719056E0AD}" type="presParOf" srcId="{C5F9480D-D8B7-4D9F-8F49-CA72502304D7}" destId="{8D47B890-12A1-4D85-BADD-BD762CA00E8B}" srcOrd="1" destOrd="0" presId="urn:microsoft.com/office/officeart/2011/layout/CircleProcess"/>
    <dgm:cxn modelId="{AACE86D2-1319-1B4B-A36D-4B1318EAB8F7}" type="presParOf" srcId="{8D47B890-12A1-4D85-BADD-BD762CA00E8B}" destId="{C0D6BEFF-3FAC-41E5-B16E-BAFFB6F03E1D}" srcOrd="0" destOrd="0" presId="urn:microsoft.com/office/officeart/2011/layout/CircleProcess"/>
    <dgm:cxn modelId="{40A43AFE-7BC7-1E49-A42A-E4E41452F55B}" type="presParOf" srcId="{C5F9480D-D8B7-4D9F-8F49-CA72502304D7}" destId="{958F0E7C-9BF7-4009-918B-200D2A11FADF}" srcOrd="2" destOrd="0" presId="urn:microsoft.com/office/officeart/2011/layout/CircleProcess"/>
    <dgm:cxn modelId="{61A86467-2467-DB4A-BAF2-D7E99863514B}" type="presParOf" srcId="{C5F9480D-D8B7-4D9F-8F49-CA72502304D7}" destId="{73225AF2-2A3F-4D8D-84B7-FD5539537EF1}" srcOrd="3" destOrd="0" presId="urn:microsoft.com/office/officeart/2011/layout/CircleProcess"/>
    <dgm:cxn modelId="{2BAAE893-85BE-2346-BFAC-A4925EF85D41}" type="presParOf" srcId="{73225AF2-2A3F-4D8D-84B7-FD5539537EF1}" destId="{8327BBA6-5061-4E33-AA30-066D26E495DE}" srcOrd="0" destOrd="0" presId="urn:microsoft.com/office/officeart/2011/layout/CircleProcess"/>
    <dgm:cxn modelId="{3BB5C216-6D7A-8C4D-A109-6FDC233CEB3B}" type="presParOf" srcId="{C5F9480D-D8B7-4D9F-8F49-CA72502304D7}" destId="{0B6C62EA-7DC9-4410-8EDF-2DC64DEF6CCB}" srcOrd="4" destOrd="0" presId="urn:microsoft.com/office/officeart/2011/layout/CircleProcess"/>
    <dgm:cxn modelId="{EB3C1A0C-885C-734A-AA3A-08727ACAE014}" type="presParOf" srcId="{0B6C62EA-7DC9-4410-8EDF-2DC64DEF6CCB}" destId="{EBD488F1-5509-43A6-A243-A1B10B781A03}" srcOrd="0" destOrd="0" presId="urn:microsoft.com/office/officeart/2011/layout/CircleProcess"/>
    <dgm:cxn modelId="{8F75C0CF-BC7C-2045-84D8-33E240B16188}" type="presParOf" srcId="{C5F9480D-D8B7-4D9F-8F49-CA72502304D7}" destId="{6C828FB3-BA11-456F-A73E-531837D0E456}" srcOrd="5" destOrd="0" presId="urn:microsoft.com/office/officeart/2011/layout/CircleProcess"/>
    <dgm:cxn modelId="{E93FF732-E347-C744-AD02-72C9500D8944}" type="presParOf" srcId="{C5F9480D-D8B7-4D9F-8F49-CA72502304D7}" destId="{F7E3D8E6-B7C5-457D-B8D4-58BB40B712FD}" srcOrd="6" destOrd="0" presId="urn:microsoft.com/office/officeart/2011/layout/CircleProcess"/>
    <dgm:cxn modelId="{9DFD36A1-1C28-0148-B9BA-87E2614CD8C2}" type="presParOf" srcId="{F7E3D8E6-B7C5-457D-B8D4-58BB40B712FD}" destId="{B28740F4-8956-42F2-AA86-F6069A0F0B94}" srcOrd="0" destOrd="0" presId="urn:microsoft.com/office/officeart/2011/layout/CircleProcess"/>
    <dgm:cxn modelId="{A1F923B6-3BF4-A646-8F3D-DF06D2D7A1FC}" type="presParOf" srcId="{C5F9480D-D8B7-4D9F-8F49-CA72502304D7}" destId="{961A87C0-E24D-43AC-B158-EBCD5289FEDE}" srcOrd="7" destOrd="0" presId="urn:microsoft.com/office/officeart/2011/layout/CircleProcess"/>
    <dgm:cxn modelId="{0DF7433A-333D-DF42-8A51-FA25680F23D2}" type="presParOf" srcId="{961A87C0-E24D-43AC-B158-EBCD5289FEDE}" destId="{EF008836-AD8B-4A03-AD73-36343811521E}" srcOrd="0" destOrd="0" presId="urn:microsoft.com/office/officeart/2011/layout/CircleProcess"/>
    <dgm:cxn modelId="{DD866D57-C32B-A049-AF04-02E3636FEDC2}" type="presParOf" srcId="{C5F9480D-D8B7-4D9F-8F49-CA72502304D7}" destId="{EFD51B5B-523A-4138-AAB8-9D38091A9B5C}" srcOrd="8" destOrd="0" presId="urn:microsoft.com/office/officeart/2011/layout/CircleProcess"/>
    <dgm:cxn modelId="{1A9C8EEB-19B4-774D-84FF-BF9AE7149358}" type="presParOf" srcId="{C5F9480D-D8B7-4D9F-8F49-CA72502304D7}" destId="{66F5FD2B-1004-4878-A266-474B773CAF70}" srcOrd="9" destOrd="0" presId="urn:microsoft.com/office/officeart/2011/layout/CircleProcess"/>
    <dgm:cxn modelId="{351C4E3A-3138-504D-AF44-C78247FB6A3F}" type="presParOf" srcId="{66F5FD2B-1004-4878-A266-474B773CAF70}" destId="{42370DB1-F1E2-4E81-859D-C1399DDC8386}" srcOrd="0" destOrd="0" presId="urn:microsoft.com/office/officeart/2011/layout/CircleProcess"/>
    <dgm:cxn modelId="{E765C3E7-D578-B642-9209-B75C44F3C0BD}" type="presParOf" srcId="{C5F9480D-D8B7-4D9F-8F49-CA72502304D7}" destId="{37AA968A-1A5D-4BDE-817C-667FCB44CD54}" srcOrd="10" destOrd="0" presId="urn:microsoft.com/office/officeart/2011/layout/CircleProcess"/>
    <dgm:cxn modelId="{7E61395E-943A-FF4D-970D-3517EEC3AF84}" type="presParOf" srcId="{37AA968A-1A5D-4BDE-817C-667FCB44CD54}" destId="{69428738-3335-48E7-94DD-CD76ED10D9F0}" srcOrd="0" destOrd="0" presId="urn:microsoft.com/office/officeart/2011/layout/CircleProcess"/>
    <dgm:cxn modelId="{26A9A9A4-DF8B-7C45-9D4E-FCB112558296}" type="presParOf" srcId="{C5F9480D-D8B7-4D9F-8F49-CA72502304D7}" destId="{1E14D860-82C6-4911-8958-CFB11F15C662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5E255-0D08-0C4B-BDCD-C403DAB3C7A7}">
      <dsp:nvSpPr>
        <dsp:cNvPr id="0" name=""/>
        <dsp:cNvSpPr/>
      </dsp:nvSpPr>
      <dsp:spPr>
        <a:xfrm>
          <a:off x="0" y="1305401"/>
          <a:ext cx="7886700" cy="1740535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9174DB-6418-A344-AC31-D20300347DCC}">
      <dsp:nvSpPr>
        <dsp:cNvPr id="0" name=""/>
        <dsp:cNvSpPr/>
      </dsp:nvSpPr>
      <dsp:spPr>
        <a:xfrm>
          <a:off x="3119" y="0"/>
          <a:ext cx="1363806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Collect data</a:t>
          </a:r>
          <a:endParaRPr lang="en-US" sz="1700" kern="1200" dirty="0"/>
        </a:p>
      </dsp:txBody>
      <dsp:txXfrm>
        <a:off x="3119" y="0"/>
        <a:ext cx="1363806" cy="1740535"/>
      </dsp:txXfrm>
    </dsp:sp>
    <dsp:sp modelId="{9CF36E67-35A6-F54E-8CB5-B3F68C5063A4}">
      <dsp:nvSpPr>
        <dsp:cNvPr id="0" name=""/>
        <dsp:cNvSpPr/>
      </dsp:nvSpPr>
      <dsp:spPr>
        <a:xfrm>
          <a:off x="467455" y="1958102"/>
          <a:ext cx="435133" cy="43513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356D4-17F6-5D40-9BA6-83EB0719A87B}">
      <dsp:nvSpPr>
        <dsp:cNvPr id="0" name=""/>
        <dsp:cNvSpPr/>
      </dsp:nvSpPr>
      <dsp:spPr>
        <a:xfrm>
          <a:off x="1435115" y="2610802"/>
          <a:ext cx="1363806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Clean and organize data</a:t>
          </a:r>
          <a:endParaRPr lang="en-US" sz="1700" kern="1200" dirty="0"/>
        </a:p>
      </dsp:txBody>
      <dsp:txXfrm>
        <a:off x="1435115" y="2610802"/>
        <a:ext cx="1363806" cy="1740535"/>
      </dsp:txXfrm>
    </dsp:sp>
    <dsp:sp modelId="{6F5F589A-11B0-0741-ABC4-E2E61F0560F4}">
      <dsp:nvSpPr>
        <dsp:cNvPr id="0" name=""/>
        <dsp:cNvSpPr/>
      </dsp:nvSpPr>
      <dsp:spPr>
        <a:xfrm>
          <a:off x="1899451" y="1958102"/>
          <a:ext cx="435133" cy="435133"/>
        </a:xfrm>
        <a:prstGeom prst="ellipse">
          <a:avLst/>
        </a:prstGeom>
        <a:solidFill>
          <a:schemeClr val="accent4">
            <a:hueOff val="-547662"/>
            <a:satOff val="-25000"/>
            <a:lumOff val="45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174D1-FA69-AC4B-A0A6-83D5615B353B}">
      <dsp:nvSpPr>
        <dsp:cNvPr id="0" name=""/>
        <dsp:cNvSpPr/>
      </dsp:nvSpPr>
      <dsp:spPr>
        <a:xfrm>
          <a:off x="2867111" y="0"/>
          <a:ext cx="1363806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Create model</a:t>
          </a:r>
          <a:endParaRPr lang="en-US" sz="1700" kern="1200" dirty="0"/>
        </a:p>
      </dsp:txBody>
      <dsp:txXfrm>
        <a:off x="2867111" y="0"/>
        <a:ext cx="1363806" cy="1740535"/>
      </dsp:txXfrm>
    </dsp:sp>
    <dsp:sp modelId="{B9FFBFAE-A2C3-374D-9981-0BEEEB838D17}">
      <dsp:nvSpPr>
        <dsp:cNvPr id="0" name=""/>
        <dsp:cNvSpPr/>
      </dsp:nvSpPr>
      <dsp:spPr>
        <a:xfrm>
          <a:off x="3331448" y="1958102"/>
          <a:ext cx="435133" cy="435133"/>
        </a:xfrm>
        <a:prstGeom prst="ellipse">
          <a:avLst/>
        </a:prstGeom>
        <a:solidFill>
          <a:schemeClr val="accent4">
            <a:hueOff val="-1095324"/>
            <a:satOff val="-50000"/>
            <a:lumOff val="91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1C09D-DF42-AF47-BBAF-753C464FA570}">
      <dsp:nvSpPr>
        <dsp:cNvPr id="0" name=""/>
        <dsp:cNvSpPr/>
      </dsp:nvSpPr>
      <dsp:spPr>
        <a:xfrm>
          <a:off x="4299108" y="2610802"/>
          <a:ext cx="1363806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Use machines to flesh out the model from data</a:t>
          </a:r>
          <a:endParaRPr lang="en-US" sz="1700" kern="1200" dirty="0"/>
        </a:p>
      </dsp:txBody>
      <dsp:txXfrm>
        <a:off x="4299108" y="2610802"/>
        <a:ext cx="1363806" cy="1740535"/>
      </dsp:txXfrm>
    </dsp:sp>
    <dsp:sp modelId="{E5A07C20-F1B8-AF43-A60B-B9A4E99E957E}">
      <dsp:nvSpPr>
        <dsp:cNvPr id="0" name=""/>
        <dsp:cNvSpPr/>
      </dsp:nvSpPr>
      <dsp:spPr>
        <a:xfrm>
          <a:off x="4763444" y="1958102"/>
          <a:ext cx="435133" cy="435133"/>
        </a:xfrm>
        <a:prstGeom prst="ellipse">
          <a:avLst/>
        </a:prstGeom>
        <a:solidFill>
          <a:schemeClr val="accent4">
            <a:hueOff val="-1642986"/>
            <a:satOff val="-75000"/>
            <a:lumOff val="136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4AF48-1BDA-B740-95EC-317483545D22}">
      <dsp:nvSpPr>
        <dsp:cNvPr id="0" name=""/>
        <dsp:cNvSpPr/>
      </dsp:nvSpPr>
      <dsp:spPr>
        <a:xfrm>
          <a:off x="5731104" y="0"/>
          <a:ext cx="1363806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Deploy fleshed out model</a:t>
          </a:r>
          <a:endParaRPr lang="en-US" sz="1700" kern="1200" dirty="0"/>
        </a:p>
      </dsp:txBody>
      <dsp:txXfrm>
        <a:off x="5731104" y="0"/>
        <a:ext cx="1363806" cy="1740535"/>
      </dsp:txXfrm>
    </dsp:sp>
    <dsp:sp modelId="{B3450DD6-6E93-A443-B97F-8B44DC277447}">
      <dsp:nvSpPr>
        <dsp:cNvPr id="0" name=""/>
        <dsp:cNvSpPr/>
      </dsp:nvSpPr>
      <dsp:spPr>
        <a:xfrm>
          <a:off x="6195440" y="1958102"/>
          <a:ext cx="435133" cy="435133"/>
        </a:xfrm>
        <a:prstGeom prst="ellipse">
          <a:avLst/>
        </a:prstGeom>
        <a:solidFill>
          <a:schemeClr val="accent4">
            <a:hueOff val="-2190648"/>
            <a:satOff val="-100000"/>
            <a:lumOff val="182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5CDAB-C083-4D06-9540-F9B9C37279BA}">
      <dsp:nvSpPr>
        <dsp:cNvPr id="0" name=""/>
        <dsp:cNvSpPr/>
      </dsp:nvSpPr>
      <dsp:spPr>
        <a:xfrm>
          <a:off x="7018338" y="2433149"/>
          <a:ext cx="2100433" cy="21005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6BEFF-3FAC-41E5-B16E-BAFFB6F03E1D}">
      <dsp:nvSpPr>
        <dsp:cNvPr id="0" name=""/>
        <dsp:cNvSpPr/>
      </dsp:nvSpPr>
      <dsp:spPr>
        <a:xfrm>
          <a:off x="7088592" y="2503179"/>
          <a:ext cx="1960825" cy="196048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/>
            <a:t>Devising Business Strategies from the insights</a:t>
          </a:r>
        </a:p>
      </dsp:txBody>
      <dsp:txXfrm>
        <a:off x="7368710" y="2783300"/>
        <a:ext cx="1400589" cy="1400237"/>
      </dsp:txXfrm>
    </dsp:sp>
    <dsp:sp modelId="{8327BBA6-5061-4E33-AA30-066D26E495DE}">
      <dsp:nvSpPr>
        <dsp:cNvPr id="0" name=""/>
        <dsp:cNvSpPr/>
      </dsp:nvSpPr>
      <dsp:spPr>
        <a:xfrm rot="2700000">
          <a:off x="4838625" y="2433001"/>
          <a:ext cx="2100468" cy="2100468"/>
        </a:xfrm>
        <a:prstGeom prst="teardrop">
          <a:avLst>
            <a:gd name="adj" fmla="val 100000"/>
          </a:avLst>
        </a:prstGeom>
        <a:solidFill>
          <a:schemeClr val="accent4">
            <a:hueOff val="-730216"/>
            <a:satOff val="-33333"/>
            <a:lumOff val="60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488F1-5509-43A6-A243-A1B10B781A03}">
      <dsp:nvSpPr>
        <dsp:cNvPr id="0" name=""/>
        <dsp:cNvSpPr/>
      </dsp:nvSpPr>
      <dsp:spPr>
        <a:xfrm>
          <a:off x="4917904" y="2503179"/>
          <a:ext cx="1960825" cy="196048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730216"/>
              <a:satOff val="-33333"/>
              <a:lumOff val="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/>
            <a:t>Descriptive and Predictive Analytics</a:t>
          </a:r>
        </a:p>
      </dsp:txBody>
      <dsp:txXfrm>
        <a:off x="5198022" y="2783300"/>
        <a:ext cx="1400589" cy="1400237"/>
      </dsp:txXfrm>
    </dsp:sp>
    <dsp:sp modelId="{B28740F4-8956-42F2-AA86-F6069A0F0B94}">
      <dsp:nvSpPr>
        <dsp:cNvPr id="0" name=""/>
        <dsp:cNvSpPr/>
      </dsp:nvSpPr>
      <dsp:spPr>
        <a:xfrm rot="2700000">
          <a:off x="2676944" y="2433001"/>
          <a:ext cx="2100468" cy="2100468"/>
        </a:xfrm>
        <a:prstGeom prst="teardrop">
          <a:avLst>
            <a:gd name="adj" fmla="val 100000"/>
          </a:avLst>
        </a:prstGeom>
        <a:solidFill>
          <a:schemeClr val="accent4">
            <a:hueOff val="-1460432"/>
            <a:satOff val="-66667"/>
            <a:lumOff val="1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008836-AD8B-4A03-AD73-36343811521E}">
      <dsp:nvSpPr>
        <dsp:cNvPr id="0" name=""/>
        <dsp:cNvSpPr/>
      </dsp:nvSpPr>
      <dsp:spPr>
        <a:xfrm>
          <a:off x="2747216" y="2503179"/>
          <a:ext cx="1960825" cy="196048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460432"/>
              <a:satOff val="-66667"/>
              <a:lumOff val="1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/>
            <a:t>Data Mining and Analysis Design</a:t>
          </a:r>
        </a:p>
      </dsp:txBody>
      <dsp:txXfrm>
        <a:off x="3027334" y="2783300"/>
        <a:ext cx="1400589" cy="1400237"/>
      </dsp:txXfrm>
    </dsp:sp>
    <dsp:sp modelId="{42370DB1-F1E2-4E81-859D-C1399DDC8386}">
      <dsp:nvSpPr>
        <dsp:cNvPr id="0" name=""/>
        <dsp:cNvSpPr/>
      </dsp:nvSpPr>
      <dsp:spPr>
        <a:xfrm rot="2700000">
          <a:off x="506256" y="2433001"/>
          <a:ext cx="2100468" cy="2100468"/>
        </a:xfrm>
        <a:prstGeom prst="teardrop">
          <a:avLst>
            <a:gd name="adj" fmla="val 100000"/>
          </a:avLst>
        </a:prstGeom>
        <a:solidFill>
          <a:schemeClr val="accent4">
            <a:hueOff val="-2190648"/>
            <a:satOff val="-100000"/>
            <a:lumOff val="182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28738-3335-48E7-94DD-CD76ED10D9F0}">
      <dsp:nvSpPr>
        <dsp:cNvPr id="0" name=""/>
        <dsp:cNvSpPr/>
      </dsp:nvSpPr>
      <dsp:spPr>
        <a:xfrm>
          <a:off x="576527" y="2503179"/>
          <a:ext cx="1960825" cy="196048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190648"/>
              <a:satOff val="-100000"/>
              <a:lumOff val="182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/>
            <a:t>Understanding the business problem</a:t>
          </a:r>
        </a:p>
      </dsp:txBody>
      <dsp:txXfrm>
        <a:off x="856645" y="2783300"/>
        <a:ext cx="1400589" cy="1400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5096D93-E405-034E-9A0C-35F9DEE301C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6D93-E405-034E-9A0C-35F9DEE301C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B512-EE8D-4645-8107-07FA53715F1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6D93-E405-034E-9A0C-35F9DEE301C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B512-EE8D-4645-8107-07FA53715F1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6D93-E405-034E-9A0C-35F9DEE301C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B512-EE8D-4645-8107-07FA53715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6D93-E405-034E-9A0C-35F9DEE301C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B512-EE8D-4645-8107-07FA53715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6D93-E405-034E-9A0C-35F9DEE301C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B512-EE8D-4645-8107-07FA53715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75096D93-E405-034E-9A0C-35F9DEE301C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B512-EE8D-4645-8107-07FA53715F1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6D93-E405-034E-9A0C-35F9DEE301C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B512-EE8D-4645-8107-07FA53715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6D93-E405-034E-9A0C-35F9DEE301C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B512-EE8D-4645-8107-07FA53715F1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6D93-E405-034E-9A0C-35F9DEE301C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B512-EE8D-4645-8107-07FA53715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6D93-E405-034E-9A0C-35F9DEE301C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B512-EE8D-4645-8107-07FA53715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75096D93-E405-034E-9A0C-35F9DEE301C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B512-EE8D-4645-8107-07FA53715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75096D93-E405-034E-9A0C-35F9DEE301C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75096D93-E405-034E-9A0C-35F9DEE301C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989EB512-EE8D-4645-8107-07FA53715F1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75096D93-E405-034E-9A0C-35F9DEE301C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989EB512-EE8D-4645-8107-07FA53715F1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6D93-E405-034E-9A0C-35F9DEE301C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B512-EE8D-4645-8107-07FA53715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6D93-E405-034E-9A0C-35F9DEE301C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B512-EE8D-4645-8107-07FA53715F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6D93-E405-034E-9A0C-35F9DEE301C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EB512-EE8D-4645-8107-07FA53715F1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5096D93-E405-034E-9A0C-35F9DEE301C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989EB512-EE8D-4645-8107-07FA53715F1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gilpress/2016/03/23/data-preparation-most-time-consuming-least-enjoyable-data-science-task-survey-says/#f37c7f758459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gilpress/2016/03/23/data-preparation-most-time-consuming-least-enjoyable-data-science-task-survey-says/#f37c7f758459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399" y="5257799"/>
            <a:ext cx="5802923" cy="107575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Introduction To Data Analytics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10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5" y="1"/>
            <a:ext cx="7733686" cy="68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7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 aptitude to be Data Scientist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1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695" y="0"/>
            <a:ext cx="1872611" cy="66119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94378" y="5932784"/>
            <a:ext cx="189351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8" y="940630"/>
            <a:ext cx="1128353" cy="150447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1241161" y="1096055"/>
            <a:ext cx="2017503" cy="0"/>
          </a:xfrm>
          <a:prstGeom prst="line">
            <a:avLst/>
          </a:prstGeom>
          <a:ln w="508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138421" y="1135823"/>
            <a:ext cx="27284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Common sense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Curious mind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Clear and simplify thought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5588101" y="546831"/>
            <a:ext cx="2017503" cy="0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725" y="528857"/>
            <a:ext cx="775280" cy="117463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508305" y="545027"/>
            <a:ext cx="2285384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Love to solve puzzles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37" y="4136656"/>
            <a:ext cx="809549" cy="107939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1256222" y="3862897"/>
            <a:ext cx="2017503" cy="0"/>
          </a:xfrm>
          <a:prstGeom prst="line">
            <a:avLst/>
          </a:prstGeom>
          <a:ln w="508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53263" y="3884859"/>
            <a:ext cx="2728405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Good listening, writing and communication skills (visualizations)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5626920" y="2591433"/>
            <a:ext cx="2017503" cy="0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725" y="2535650"/>
            <a:ext cx="865877" cy="115450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536342" y="2593613"/>
            <a:ext cx="2285384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Maths</a:t>
            </a:r>
            <a:r>
              <a:rPr lang="en-US" sz="2400" dirty="0"/>
              <a:t> &amp; Stats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5626920" y="4513252"/>
            <a:ext cx="2017503" cy="0"/>
          </a:xfrm>
          <a:prstGeom prst="line">
            <a:avLst/>
          </a:prstGeom>
          <a:ln w="50800">
            <a:solidFill>
              <a:schemeClr val="tx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536342" y="4515432"/>
            <a:ext cx="2285384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Business sense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647" y="4526748"/>
            <a:ext cx="789298" cy="105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0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1" grpId="0"/>
      <p:bldP spid="25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3709358"/>
            <a:ext cx="7886700" cy="24676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 have </a:t>
            </a:r>
            <a:r>
              <a:rPr lang="en-US" b="1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, </a:t>
            </a:r>
            <a:r>
              <a:rPr lang="en-US" b="1" dirty="0"/>
              <a:t>18</a:t>
            </a:r>
            <a:r>
              <a:rPr lang="en-US" dirty="0"/>
              <a:t> </a:t>
            </a:r>
            <a:r>
              <a:rPr lang="en-US" b="1" dirty="0"/>
              <a:t>black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8 brown</a:t>
            </a:r>
            <a:r>
              <a:rPr lang="en-US" dirty="0"/>
              <a:t> socks in my sock drawer. If it is completely dark and I cannot see the </a:t>
            </a:r>
            <a:r>
              <a:rPr lang="en-US" dirty="0" err="1"/>
              <a:t>colour</a:t>
            </a:r>
            <a:r>
              <a:rPr lang="en-US" dirty="0"/>
              <a:t> of the socks that I am picking, how many socks do I need to take from the drawer to be sure that I have at least one pair of socks that are the same </a:t>
            </a:r>
            <a:r>
              <a:rPr lang="en-US" dirty="0" err="1"/>
              <a:t>colour</a:t>
            </a:r>
            <a:r>
              <a:rPr lang="en-US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62" y="1337243"/>
            <a:ext cx="1040132" cy="16764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405" y="1199663"/>
            <a:ext cx="1514457" cy="181398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309940" y="1430416"/>
            <a:ext cx="1407752" cy="1610490"/>
            <a:chOff x="3636496" y="1483743"/>
            <a:chExt cx="1877002" cy="161049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496" y="1483743"/>
              <a:ext cx="1077564" cy="161049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934" y="1483743"/>
              <a:ext cx="1077564" cy="161049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/>
          <a:stretch/>
        </p:blipFill>
        <p:spPr>
          <a:xfrm>
            <a:off x="6108072" y="296852"/>
            <a:ext cx="2127042" cy="39987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90336" y="5715297"/>
            <a:ext cx="5356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5161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42900"/>
            <a:ext cx="650837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hidden number under the car?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60" y="1559488"/>
            <a:ext cx="6461637" cy="49252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19060" y="1559488"/>
            <a:ext cx="6461637" cy="49252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00883" y="5099696"/>
            <a:ext cx="8866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87</a:t>
            </a:r>
          </a:p>
        </p:txBody>
      </p:sp>
    </p:spTree>
    <p:extLst>
      <p:ext uri="{BB962C8B-B14F-4D97-AF65-F5344CB8AC3E}">
        <p14:creationId xmlns:p14="http://schemas.microsoft.com/office/powerpoint/2010/main" val="4399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Analytics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49" y="1585912"/>
            <a:ext cx="66164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7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597" y="214313"/>
            <a:ext cx="8211228" cy="61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5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Analytics vs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Analysis refers to the process of separating a whole problem into its parts so that the parts can be critically examined at the granular level.</a:t>
            </a:r>
          </a:p>
          <a:p>
            <a:r>
              <a:rPr lang="en-US" dirty="0" smtClean="0"/>
              <a:t>Analytics is a variety of methods, technologies and associated tools for creating new knowledge/insight to solve complex problems and make better and faster decisions</a:t>
            </a:r>
          </a:p>
          <a:p>
            <a:pPr marL="0" indent="0">
              <a:buNone/>
            </a:pPr>
            <a:r>
              <a:rPr lang="en-US" dirty="0" smtClean="0"/>
              <a:t>					</a:t>
            </a:r>
            <a:r>
              <a:rPr lang="en-US" dirty="0" err="1" smtClean="0"/>
              <a:t>Delen</a:t>
            </a:r>
            <a:r>
              <a:rPr lang="en-US" dirty="0" smtClean="0"/>
              <a:t>(2015)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9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What Can Be Learned From Data?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</a:t>
            </a:r>
            <a:r>
              <a:rPr lang="en-US" dirty="0"/>
              <a:t>analytics is </a:t>
            </a:r>
            <a:r>
              <a:rPr lang="en-US" dirty="0" smtClean="0"/>
              <a:t>an emerging </a:t>
            </a:r>
            <a:r>
              <a:rPr lang="en-US" dirty="0"/>
              <a:t>technique </a:t>
            </a:r>
            <a:r>
              <a:rPr lang="en-US" dirty="0" smtClean="0"/>
              <a:t>that dives </a:t>
            </a:r>
            <a:r>
              <a:rPr lang="en-US" dirty="0"/>
              <a:t>into a data set without prior set of </a:t>
            </a:r>
            <a:r>
              <a:rPr lang="en-US" dirty="0" smtClean="0"/>
              <a:t>hypotheses</a:t>
            </a:r>
          </a:p>
          <a:p>
            <a:r>
              <a:rPr lang="en-US" dirty="0" smtClean="0"/>
              <a:t>The </a:t>
            </a:r>
            <a:r>
              <a:rPr lang="en-US" dirty="0"/>
              <a:t>data derive meaningful trends or intriguing findings that were not previously seen or empirically validated </a:t>
            </a:r>
            <a:r>
              <a:rPr lang="en-US" sz="1800" dirty="0">
                <a:latin typeface="David"/>
              </a:rPr>
              <a:t>(</a:t>
            </a:r>
            <a:r>
              <a:rPr lang="en-US" sz="1800" dirty="0" err="1">
                <a:latin typeface="David"/>
              </a:rPr>
              <a:t>Leventhal</a:t>
            </a:r>
            <a:r>
              <a:rPr lang="en-US" sz="1800" dirty="0">
                <a:latin typeface="David"/>
              </a:rPr>
              <a:t>, 2010)</a:t>
            </a:r>
            <a:r>
              <a:rPr lang="en-US" dirty="0"/>
              <a:t>. </a:t>
            </a:r>
          </a:p>
          <a:p>
            <a:r>
              <a:rPr lang="en-US" dirty="0" smtClean="0"/>
              <a:t>Data analytics enables quick decisions or help change policies due to trends observed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6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 descr="The power of data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>
          <a:xfrm>
            <a:off x="457200" y="274638"/>
            <a:ext cx="8229600" cy="6380162"/>
          </a:xfrm>
        </p:spPr>
      </p:pic>
    </p:spTree>
    <p:extLst>
      <p:ext uri="{BB962C8B-B14F-4D97-AF65-F5344CB8AC3E}">
        <p14:creationId xmlns:p14="http://schemas.microsoft.com/office/powerpoint/2010/main" val="175112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Accumulation </a:t>
            </a:r>
            <a:r>
              <a:rPr lang="en-US" dirty="0"/>
              <a:t>of raw data captured from various sources (i.e. discussion boards, emails, exam logs, chat logs in </a:t>
            </a:r>
            <a:r>
              <a:rPr lang="en-US" dirty="0" smtClean="0"/>
              <a:t>e-learning systems) can be used to </a:t>
            </a:r>
            <a:r>
              <a:rPr lang="en-US" dirty="0"/>
              <a:t>identify </a:t>
            </a:r>
            <a:r>
              <a:rPr lang="en-US" dirty="0" smtClean="0"/>
              <a:t>fruitful patterns </a:t>
            </a:r>
            <a:r>
              <a:rPr lang="en-US" dirty="0"/>
              <a:t>and relationships </a:t>
            </a:r>
            <a:r>
              <a:rPr lang="en-US" sz="1800" dirty="0">
                <a:latin typeface="David"/>
              </a:rPr>
              <a:t>(Bose, 2009</a:t>
            </a:r>
            <a:r>
              <a:rPr lang="en-US" sz="1800" dirty="0" smtClean="0">
                <a:latin typeface="David"/>
              </a:rPr>
              <a:t>)</a:t>
            </a:r>
            <a:endParaRPr lang="en-US" dirty="0" smtClean="0"/>
          </a:p>
          <a:p>
            <a:pPr lvl="1"/>
            <a:r>
              <a:rPr lang="en-US" dirty="0" smtClean="0"/>
              <a:t>Exploratory visualization – uses exploratory </a:t>
            </a:r>
            <a:r>
              <a:rPr lang="en-US" dirty="0"/>
              <a:t>data analytics </a:t>
            </a:r>
            <a:r>
              <a:rPr lang="en-US" dirty="0" smtClean="0"/>
              <a:t>by capturing </a:t>
            </a:r>
            <a:r>
              <a:rPr lang="en-US" dirty="0"/>
              <a:t>relationships that are perhaps unknown or at least less formally </a:t>
            </a:r>
            <a:r>
              <a:rPr lang="en-US" dirty="0" smtClean="0"/>
              <a:t>formulated </a:t>
            </a:r>
          </a:p>
          <a:p>
            <a:pPr lvl="1"/>
            <a:r>
              <a:rPr lang="en-US" dirty="0" smtClean="0"/>
              <a:t>Confirmatory visualization -  theory-driven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7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896" y="342900"/>
            <a:ext cx="6508377" cy="1143000"/>
          </a:xfrm>
        </p:spPr>
        <p:txBody>
          <a:bodyPr/>
          <a:lstStyle/>
          <a:p>
            <a:r>
              <a:rPr lang="en-US" dirty="0" smtClean="0"/>
              <a:t>Types of Data Analytics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6518" b="6518"/>
          <a:stretch>
            <a:fillRect/>
          </a:stretch>
        </p:blipFill>
        <p:spPr>
          <a:xfrm>
            <a:off x="601896" y="1856250"/>
            <a:ext cx="7790488" cy="4687863"/>
          </a:xfrm>
        </p:spPr>
      </p:pic>
    </p:spTree>
    <p:extLst>
      <p:ext uri="{BB962C8B-B14F-4D97-AF65-F5344CB8AC3E}">
        <p14:creationId xmlns:p14="http://schemas.microsoft.com/office/powerpoint/2010/main" val="401351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 l="5128" r="5128"/>
          <a:stretch>
            <a:fillRect/>
          </a:stretch>
        </p:blipFill>
        <p:spPr>
          <a:xfrm>
            <a:off x="569741" y="1009794"/>
            <a:ext cx="8288886" cy="4987770"/>
          </a:xfrm>
        </p:spPr>
      </p:pic>
    </p:spTree>
    <p:extLst>
      <p:ext uri="{BB962C8B-B14F-4D97-AF65-F5344CB8AC3E}">
        <p14:creationId xmlns:p14="http://schemas.microsoft.com/office/powerpoint/2010/main" val="184341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741" y="625050"/>
            <a:ext cx="6508377" cy="1143000"/>
          </a:xfrm>
        </p:spPr>
        <p:txBody>
          <a:bodyPr/>
          <a:lstStyle/>
          <a:p>
            <a:r>
              <a:rPr lang="en-US" dirty="0" smtClean="0"/>
              <a:t>Data Analytics</a:t>
            </a:r>
            <a:endParaRPr lang="en-US" dirty="0"/>
          </a:p>
        </p:txBody>
      </p:sp>
      <p:pic>
        <p:nvPicPr>
          <p:cNvPr id="7" name="Content Placeholder 6" descr="prescriptive-analytics-4-102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" r="3258"/>
          <a:stretch>
            <a:fillRect/>
          </a:stretch>
        </p:blipFill>
        <p:spPr>
          <a:xfrm>
            <a:off x="569741" y="1888254"/>
            <a:ext cx="7870875" cy="4736235"/>
          </a:xfrm>
        </p:spPr>
      </p:pic>
    </p:spTree>
    <p:extLst>
      <p:ext uri="{BB962C8B-B14F-4D97-AF65-F5344CB8AC3E}">
        <p14:creationId xmlns:p14="http://schemas.microsoft.com/office/powerpoint/2010/main" val="194292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28600"/>
            <a:ext cx="6508377" cy="1143000"/>
          </a:xfrm>
        </p:spPr>
        <p:txBody>
          <a:bodyPr/>
          <a:lstStyle/>
          <a:p>
            <a:r>
              <a:rPr lang="en-US" dirty="0" smtClean="0"/>
              <a:t>It is not about more data, it is about deeper look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593" b="45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152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741" y="357625"/>
            <a:ext cx="6508377" cy="1143000"/>
          </a:xfrm>
        </p:spPr>
        <p:txBody>
          <a:bodyPr/>
          <a:lstStyle/>
          <a:p>
            <a:r>
              <a:rPr lang="en-US" dirty="0" smtClean="0"/>
              <a:t>Descriptive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>
                <a:solidFill>
                  <a:schemeClr val="tx1"/>
                </a:solidFill>
              </a:rPr>
              <a:t>What Happened?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98" y="1454275"/>
            <a:ext cx="5812972" cy="495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3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What Happened?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7403" r="7403"/>
          <a:stretch>
            <a:fillRect/>
          </a:stretch>
        </p:blipFill>
        <p:spPr>
          <a:xfrm>
            <a:off x="457199" y="2209800"/>
            <a:ext cx="7312245" cy="3916363"/>
          </a:xfrm>
        </p:spPr>
      </p:pic>
    </p:spTree>
    <p:extLst>
      <p:ext uri="{BB962C8B-B14F-4D97-AF65-F5344CB8AC3E}">
        <p14:creationId xmlns:p14="http://schemas.microsoft.com/office/powerpoint/2010/main" val="364233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42900"/>
            <a:ext cx="6508377" cy="1143000"/>
          </a:xfrm>
        </p:spPr>
        <p:txBody>
          <a:bodyPr/>
          <a:lstStyle/>
          <a:p>
            <a:r>
              <a:rPr lang="en-US" dirty="0" smtClean="0"/>
              <a:t>Diagnostic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Why is it Happening?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239" y="2209800"/>
            <a:ext cx="5152296" cy="391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7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814384"/>
            <a:ext cx="6508377" cy="1143000"/>
          </a:xfrm>
        </p:spPr>
        <p:txBody>
          <a:bodyPr/>
          <a:lstStyle/>
          <a:p>
            <a:r>
              <a:rPr lang="en-US" dirty="0" smtClean="0"/>
              <a:t>Predictive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>
                <a:solidFill>
                  <a:schemeClr val="tx1"/>
                </a:solidFill>
              </a:rPr>
              <a:t>What is likely to happen?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588" y="2209800"/>
            <a:ext cx="4335973" cy="391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9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What is likely to happen?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575" y="2262981"/>
            <a:ext cx="3810000" cy="3810000"/>
          </a:xfrm>
        </p:spPr>
      </p:pic>
    </p:spTree>
    <p:extLst>
      <p:ext uri="{BB962C8B-B14F-4D97-AF65-F5344CB8AC3E}">
        <p14:creationId xmlns:p14="http://schemas.microsoft.com/office/powerpoint/2010/main" val="306509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key functions of data scientist?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92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Prescriptive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chemeClr val="tx1"/>
                </a:solidFill>
              </a:rPr>
              <a:t>What do I need to do?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850" y="2320131"/>
            <a:ext cx="59721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9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85775"/>
            <a:ext cx="6508377" cy="1143000"/>
          </a:xfrm>
        </p:spPr>
        <p:txBody>
          <a:bodyPr/>
          <a:lstStyle/>
          <a:p>
            <a:r>
              <a:rPr lang="en-US" dirty="0" smtClean="0"/>
              <a:t>Prescriptive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630" y="2209800"/>
            <a:ext cx="5617889" cy="391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5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Data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477" y="2887663"/>
            <a:ext cx="6038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2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vs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Data:: numerical or textual facts and figures that are collected through some type of measurement process</a:t>
            </a:r>
          </a:p>
          <a:p>
            <a:pPr algn="just"/>
            <a:r>
              <a:rPr lang="en-US" dirty="0" smtClean="0"/>
              <a:t>Information: result of analyzing data; that is, extracting meaning from data to support evaluation and decision making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0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 Data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Data set: a collection of data.</a:t>
            </a:r>
          </a:p>
          <a:p>
            <a:pPr lvl="1"/>
            <a:r>
              <a:rPr lang="en-US" dirty="0" smtClean="0"/>
              <a:t>Examples: Marketing survey responses, a table of historical stock prices, and a collection of measurements of dimensions of a manufactured item</a:t>
            </a:r>
          </a:p>
          <a:p>
            <a:r>
              <a:rPr lang="en-US" dirty="0" smtClean="0"/>
              <a:t>Database:  a collection of related files containing records on people, places or things.</a:t>
            </a:r>
          </a:p>
          <a:p>
            <a:pPr lvl="1"/>
            <a:r>
              <a:rPr lang="en-US" dirty="0" smtClean="0"/>
              <a:t>A database file is usually organized in a two-dimensional table, where the columns corresponds to the each individual element of data (called fields, or attributes), and the rows represent records of related data elements.</a:t>
            </a:r>
          </a:p>
          <a:p>
            <a:r>
              <a:rPr lang="en-US" dirty="0" smtClean="0"/>
              <a:t>Data warehouse: a collection of databases used for reporting and data analysis.</a:t>
            </a:r>
          </a:p>
          <a:p>
            <a:pPr lvl="1"/>
            <a:r>
              <a:rPr lang="en-US" dirty="0" smtClean="0"/>
              <a:t>Data mart: A departmental data warehouse that stores only relevant </a:t>
            </a:r>
            <a:r>
              <a:rPr lang="en-US" dirty="0" err="1" smtClean="0"/>
              <a:t>data.S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0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32" y="557212"/>
            <a:ext cx="6982309" cy="582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9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924" y="224320"/>
            <a:ext cx="6508377" cy="1143000"/>
          </a:xfrm>
        </p:spPr>
        <p:txBody>
          <a:bodyPr/>
          <a:lstStyle/>
          <a:p>
            <a:r>
              <a:rPr lang="en-US" dirty="0" smtClean="0"/>
              <a:t>The Power of Data Analytics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76" y="1367320"/>
            <a:ext cx="5880338" cy="49160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415924" y="6250757"/>
            <a:ext cx="7784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Source: http</a:t>
            </a:r>
            <a:r>
              <a:rPr lang="en-US" sz="900" dirty="0"/>
              <a:t>://</a:t>
            </a:r>
            <a:r>
              <a:rPr lang="en-US" sz="900" dirty="0" err="1"/>
              <a:t>mobile.informationweek.com</a:t>
            </a:r>
            <a:r>
              <a:rPr lang="en-US" sz="900" dirty="0"/>
              <a:t>/80256/show/488f5c42fd3f92317e5ac29faeee033e/</a:t>
            </a:r>
          </a:p>
        </p:txBody>
      </p:sp>
    </p:spTree>
    <p:extLst>
      <p:ext uri="{BB962C8B-B14F-4D97-AF65-F5344CB8AC3E}">
        <p14:creationId xmlns:p14="http://schemas.microsoft.com/office/powerpoint/2010/main" val="152507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74790"/>
            <a:ext cx="6508377" cy="1143000"/>
          </a:xfrm>
        </p:spPr>
        <p:txBody>
          <a:bodyPr/>
          <a:lstStyle/>
          <a:p>
            <a:r>
              <a:rPr lang="en-US" dirty="0" smtClean="0"/>
              <a:t>Data Analytics is Here to Stay!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49" y="1949117"/>
            <a:ext cx="5813247" cy="39183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1240" y="6198765"/>
            <a:ext cx="2468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Source: The Wall Street Journal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62220"/>
            <a:ext cx="6508377" cy="1143000"/>
          </a:xfrm>
        </p:spPr>
        <p:txBody>
          <a:bodyPr/>
          <a:lstStyle/>
          <a:p>
            <a:r>
              <a:rPr lang="en-US" dirty="0" smtClean="0"/>
              <a:t>Data Analytics is Here to Stay!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1240" y="6198765"/>
            <a:ext cx="19950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US" sz="1400" i="1" dirty="0" err="1" smtClean="0">
                <a:solidFill>
                  <a:schemeClr val="bg1">
                    <a:lumMod val="50000"/>
                  </a:schemeClr>
                </a:solidFill>
              </a:rPr>
              <a:t>GapMinder.org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99" y="1491020"/>
            <a:ext cx="7679673" cy="470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05" y="1523994"/>
            <a:ext cx="7896385" cy="48332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1240" y="6198765"/>
            <a:ext cx="2468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Source: The Wall Street Journal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265" y="282999"/>
            <a:ext cx="7052511" cy="98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6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 people think Data Scientist can do?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45" y="2764235"/>
            <a:ext cx="2166938" cy="18438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643" y="2387600"/>
            <a:ext cx="3759225" cy="2870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3"/>
          <a:stretch/>
        </p:blipFill>
        <p:spPr>
          <a:xfrm>
            <a:off x="6762211" y="2681585"/>
            <a:ext cx="1656698" cy="21145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3070" y="4796136"/>
            <a:ext cx="1513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Lots of data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036180" y="5414965"/>
            <a:ext cx="300734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Complex mathematics in </a:t>
            </a:r>
            <a:r>
              <a:rPr lang="en-US" sz="2400" smtClean="0"/>
              <a:t>multidimensional spaces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575052" y="5414964"/>
            <a:ext cx="2271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Magical results</a:t>
            </a:r>
            <a:endParaRPr lang="en-US" sz="2400" dirty="0"/>
          </a:p>
        </p:txBody>
      </p:sp>
      <p:sp>
        <p:nvSpPr>
          <p:cNvPr id="10" name="Right Arrow 9"/>
          <p:cNvSpPr/>
          <p:nvPr/>
        </p:nvSpPr>
        <p:spPr>
          <a:xfrm>
            <a:off x="2238372" y="3445966"/>
            <a:ext cx="573287" cy="58578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6320969" y="3445964"/>
            <a:ext cx="573287" cy="585787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5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reality</a:t>
            </a:r>
            <a:r>
              <a:rPr lang="mr-IN" dirty="0" smtClean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280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functions of data scientist</a:t>
            </a: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-271732" y="365125"/>
          <a:ext cx="9190007" cy="6966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374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type of work does a data scientist do?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3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65" y="847949"/>
            <a:ext cx="8763980" cy="49662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24487" y="5627986"/>
            <a:ext cx="58228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http://www.forbes.com/sites/gilpress/2016/03/23/data-preparation-most-time-consuming-least-enjoyable-data-science-task-survey-says/#f37c7f758459</a:t>
            </a:r>
            <a:r>
              <a:rPr lang="en-US" dirty="0"/>
              <a:t> 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039466" y="2005781"/>
            <a:ext cx="214589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211241" y="2500313"/>
            <a:ext cx="3053953" cy="5715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39" y="795787"/>
            <a:ext cx="8886476" cy="50356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24487" y="5627986"/>
            <a:ext cx="58228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http://www.forbes.com/sites/gilpress/2016/03/23/data-preparation-most-time-consuming-least-enjoyable-data-science-task-survey-says/#f37c7f758459</a:t>
            </a:r>
            <a:r>
              <a:rPr lang="en-US" dirty="0"/>
              <a:t> 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5187745" y="1932039"/>
            <a:ext cx="1426907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211241" y="2500313"/>
            <a:ext cx="3053953" cy="571500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9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469</TotalTime>
  <Words>624</Words>
  <Application>Microsoft Office PowerPoint</Application>
  <PresentationFormat>On-screen Show (4:3)</PresentationFormat>
  <Paragraphs>82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Century Gothic</vt:lpstr>
      <vt:lpstr>David</vt:lpstr>
      <vt:lpstr>Wingdings 2</vt:lpstr>
      <vt:lpstr>Plaza</vt:lpstr>
      <vt:lpstr>Chapter 1</vt:lpstr>
      <vt:lpstr> </vt:lpstr>
      <vt:lpstr>What are the key functions of data scientist?</vt:lpstr>
      <vt:lpstr>What do people think Data Scientist can do?</vt:lpstr>
      <vt:lpstr>In reality…</vt:lpstr>
      <vt:lpstr>Key functions of data scientist</vt:lpstr>
      <vt:lpstr>What type of work does a data scientist do?</vt:lpstr>
      <vt:lpstr>PowerPoint Presentation</vt:lpstr>
      <vt:lpstr>PowerPoint Presentation</vt:lpstr>
      <vt:lpstr>PowerPoint Presentation</vt:lpstr>
      <vt:lpstr>General aptitude to be Data Scientist</vt:lpstr>
      <vt:lpstr>PowerPoint Presentation</vt:lpstr>
      <vt:lpstr>PowerPoint Presentation</vt:lpstr>
      <vt:lpstr>What is the hidden number under the car?</vt:lpstr>
      <vt:lpstr>Data Analytics</vt:lpstr>
      <vt:lpstr>PowerPoint Presentation</vt:lpstr>
      <vt:lpstr> </vt:lpstr>
      <vt:lpstr>Analytics vs Analysis</vt:lpstr>
      <vt:lpstr>What Can Be Learned From Data?</vt:lpstr>
      <vt:lpstr>Data Analytics</vt:lpstr>
      <vt:lpstr>Types of Data Analytics</vt:lpstr>
      <vt:lpstr> </vt:lpstr>
      <vt:lpstr>Data Analytics</vt:lpstr>
      <vt:lpstr>It is not about more data, it is about deeper look</vt:lpstr>
      <vt:lpstr>Descriptive What Happened?</vt:lpstr>
      <vt:lpstr>Descriptive What Happened?</vt:lpstr>
      <vt:lpstr>Diagnostic Why is it Happening?</vt:lpstr>
      <vt:lpstr>Predictive What is likely to happen?</vt:lpstr>
      <vt:lpstr>Predictive What is likely to happen?</vt:lpstr>
      <vt:lpstr>Prescriptive What do I need to do?</vt:lpstr>
      <vt:lpstr>Prescriptive</vt:lpstr>
      <vt:lpstr>Types of Data Analytics</vt:lpstr>
      <vt:lpstr>Data vs Information</vt:lpstr>
      <vt:lpstr>Data for Data Analytics</vt:lpstr>
      <vt:lpstr>PowerPoint Presentation</vt:lpstr>
      <vt:lpstr>The Power of Data Analytics</vt:lpstr>
      <vt:lpstr>Data Analytics is Here to Stay!</vt:lpstr>
      <vt:lpstr>Data Analytics is Here to Stay!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kasturi</dc:creator>
  <cp:lastModifiedBy>pensyarah</cp:lastModifiedBy>
  <cp:revision>28</cp:revision>
  <dcterms:created xsi:type="dcterms:W3CDTF">2017-09-10T23:49:42Z</dcterms:created>
  <dcterms:modified xsi:type="dcterms:W3CDTF">2019-02-19T10:08:05Z</dcterms:modified>
</cp:coreProperties>
</file>